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3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386" r:id="rId2"/>
    <p:sldId id="387" r:id="rId3"/>
    <p:sldId id="388" r:id="rId4"/>
    <p:sldId id="389" r:id="rId5"/>
    <p:sldId id="390" r:id="rId6"/>
    <p:sldId id="288" r:id="rId7"/>
    <p:sldId id="276" r:id="rId8"/>
    <p:sldId id="279" r:id="rId9"/>
    <p:sldId id="280" r:id="rId10"/>
    <p:sldId id="292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41" r:id="rId41"/>
    <p:sldId id="392" r:id="rId42"/>
    <p:sldId id="393" r:id="rId43"/>
    <p:sldId id="391" r:id="rId44"/>
    <p:sldId id="395" r:id="rId45"/>
    <p:sldId id="394" r:id="rId46"/>
    <p:sldId id="342" r:id="rId47"/>
    <p:sldId id="353" r:id="rId48"/>
    <p:sldId id="354" r:id="rId49"/>
    <p:sldId id="355" r:id="rId50"/>
    <p:sldId id="356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289" r:id="rId59"/>
    <p:sldId id="278" r:id="rId60"/>
    <p:sldId id="334" r:id="rId61"/>
    <p:sldId id="335" r:id="rId62"/>
    <p:sldId id="336" r:id="rId63"/>
    <p:sldId id="337" r:id="rId64"/>
    <p:sldId id="338" r:id="rId65"/>
    <p:sldId id="340" r:id="rId66"/>
    <p:sldId id="374" r:id="rId67"/>
    <p:sldId id="375" r:id="rId68"/>
    <p:sldId id="290" r:id="rId69"/>
    <p:sldId id="281" r:id="rId70"/>
    <p:sldId id="343" r:id="rId71"/>
    <p:sldId id="385" r:id="rId72"/>
    <p:sldId id="344" r:id="rId7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Repaso" id="{59A9BC0F-B94E-A640-83FC-4498B9DFB08D}">
          <p14:sldIdLst>
            <p14:sldId id="386"/>
            <p14:sldId id="387"/>
            <p14:sldId id="388"/>
            <p14:sldId id="389"/>
            <p14:sldId id="390"/>
          </p14:sldIdLst>
        </p14:section>
        <p14:section name="Conceptos" id="{F4EDDC7D-FE43-7049-A8BD-66FA526E2C63}">
          <p14:sldIdLst>
            <p14:sldId id="288"/>
            <p14:sldId id="276"/>
            <p14:sldId id="279"/>
            <p14:sldId id="280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41"/>
            <p14:sldId id="392"/>
            <p14:sldId id="393"/>
            <p14:sldId id="391"/>
            <p14:sldId id="395"/>
            <p14:sldId id="394"/>
            <p14:sldId id="342"/>
            <p14:sldId id="353"/>
            <p14:sldId id="354"/>
            <p14:sldId id="355"/>
            <p14:sldId id="356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  <p14:section name="Ejercicios" id="{AC82BF5F-B745-4324-BCE3-A8AF2C308EBF}">
          <p14:sldIdLst>
            <p14:sldId id="289"/>
            <p14:sldId id="278"/>
            <p14:sldId id="334"/>
            <p14:sldId id="335"/>
            <p14:sldId id="336"/>
            <p14:sldId id="337"/>
            <p14:sldId id="338"/>
            <p14:sldId id="340"/>
            <p14:sldId id="374"/>
            <p14:sldId id="375"/>
          </p14:sldIdLst>
        </p14:section>
        <p14:section name="Repaso" id="{50A7D988-3B47-4598-BCAC-6F4B49804A8B}">
          <p14:sldIdLst>
            <p14:sldId id="290"/>
            <p14:sldId id="281"/>
            <p14:sldId id="343"/>
            <p14:sldId id="385"/>
            <p14:sldId id="344"/>
          </p14:sldIdLst>
        </p14:section>
        <p14:section name="Resolucion" id="{7AF49DBB-5FB7-48B2-BF8E-3011F812C212}">
          <p14:sldIdLst>
            <p14:sldId id="291"/>
            <p14:sldId id="287"/>
            <p14:sldId id="325"/>
            <p14:sldId id="326"/>
            <p14:sldId id="330"/>
            <p14:sldId id="327"/>
            <p14:sldId id="331"/>
            <p14:sldId id="328"/>
            <p14:sldId id="332"/>
            <p14:sldId id="329"/>
            <p14:sldId id="333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2"/>
            <p14:sldId id="371"/>
            <p14:sldId id="373"/>
            <p14:sldId id="376"/>
            <p14:sldId id="378"/>
            <p14:sldId id="380"/>
            <p14:sldId id="381"/>
            <p14:sldId id="382"/>
            <p14:sldId id="377"/>
            <p14:sldId id="379"/>
            <p14:sldId id="383"/>
            <p14:sldId id="384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449"/>
    <a:srgbClr val="5A3A92"/>
    <a:srgbClr val="1DC1DC"/>
    <a:srgbClr val="F25B2C"/>
    <a:srgbClr val="FFFFFF"/>
    <a:srgbClr val="0195D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5" autoAdjust="0"/>
    <p:restoredTop sz="92979"/>
  </p:normalViewPr>
  <p:slideViewPr>
    <p:cSldViewPr snapToGrid="0" snapToObjects="1">
      <p:cViewPr varScale="1">
        <p:scale>
          <a:sx n="72" d="100"/>
          <a:sy n="72" d="100"/>
        </p:scale>
        <p:origin x="-117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536" y="16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6F4-23E1-814D-8DBC-753DCD8F7CD3}" type="datetimeFigureOut">
              <a:rPr lang="es-ES_tradnl" smtClean="0"/>
              <a:pPr/>
              <a:t>20/07/2018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0ACC-9D08-B743-BC76-14D8CF8E6938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7420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8938-2154-AC49-8423-1D92A390099E}" type="datetimeFigureOut">
              <a:rPr lang="es-ES_tradnl" smtClean="0"/>
              <a:pPr/>
              <a:t>20/07/2018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3A042-DB59-4F46-A5FA-899CA811128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973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6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977189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18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079281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19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538927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20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756285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21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975324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22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86540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23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904703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24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904710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25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7657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26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526960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27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2661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8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886937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28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32309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29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572380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30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716904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31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079438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32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253798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33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719411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34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124505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35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273749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36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724715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37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3633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9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621331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38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4794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39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130365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40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42865972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41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55255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42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140878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43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022341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44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757561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45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9648556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46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584219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47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698218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12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078878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48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8018322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49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346167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50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588685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51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001777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52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354414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53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667830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54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964227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55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9634634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56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506987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63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75000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13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250139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65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5707440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66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702467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14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71287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15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955915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16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069023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3A042-DB59-4F46-A5FA-899CA8111283}" type="slidenum">
              <a:rPr lang="es-ES_tradnl" smtClean="0"/>
              <a:pPr/>
              <a:t>17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80919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-2881" y="4636859"/>
            <a:ext cx="9146881" cy="1989667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295" y="1177183"/>
            <a:ext cx="4511710" cy="253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Tema a Desarrollar en la Clase</a:t>
            </a:r>
            <a:endParaRPr lang="en-US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-2885" y="0"/>
            <a:ext cx="1303867" cy="736598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1202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32" y="0"/>
            <a:ext cx="9143968" cy="744876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/>
              <a:t>Título del Concepto Explicado</a:t>
            </a:r>
            <a:br>
              <a:rPr lang="es-ES_tradnl" dirty="0"/>
            </a:br>
            <a:r>
              <a:rPr kumimoji="0" lang="es-ES_tradnl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  <p:grpSp>
        <p:nvGrpSpPr>
          <p:cNvPr id="19" name="Agrupar 18"/>
          <p:cNvGrpSpPr/>
          <p:nvPr userDrawn="1"/>
        </p:nvGrpSpPr>
        <p:grpSpPr>
          <a:xfrm>
            <a:off x="301948" y="65315"/>
            <a:ext cx="800089" cy="635901"/>
            <a:chOff x="5701496" y="1402249"/>
            <a:chExt cx="2670843" cy="2122755"/>
          </a:xfrm>
        </p:grpSpPr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Rectángulo 21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ángulo 22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25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="" xmlns:p14="http://schemas.microsoft.com/office/powerpoint/2010/main" val="120508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grpSp>
        <p:nvGrpSpPr>
          <p:cNvPr id="13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4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5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486006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01111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60000"/>
            <a:ext cx="38862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60000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grpSp>
        <p:nvGrpSpPr>
          <p:cNvPr id="14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15" name="7 Imagen" descr="logos 111MIL-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16" name="8 Imagen" descr="logos 111MIL-01.JPG"/>
            <p:cNvPicPr>
              <a:picLocks noChangeAspect="1"/>
            </p:cNvPicPr>
            <p:nvPr/>
          </p:nvPicPr>
          <p:blipFill>
            <a:blip r:embed="rId3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709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0000"/>
            <a:ext cx="7886700" cy="1077811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98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880000"/>
            <a:ext cx="3868340" cy="368458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98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80000"/>
            <a:ext cx="3887391" cy="368458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633612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139054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909281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aci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310821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895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419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213475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2932"/>
            <a:ext cx="2949178" cy="10244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6"/>
            <a:ext cx="4625567" cy="513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060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583895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101111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318228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0000"/>
            <a:ext cx="1971675" cy="5765424"/>
          </a:xfrm>
        </p:spPr>
        <p:txBody>
          <a:bodyPr vert="eaVert"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0000"/>
            <a:ext cx="5800725" cy="5765424"/>
          </a:xfrm>
        </p:spPr>
        <p:txBody>
          <a:bodyPr vert="eaVert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239278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/>
              <a:t>Título del Concepto Explicado</a:t>
            </a:r>
            <a:br>
              <a:rPr lang="es-ES_tradnl" dirty="0"/>
            </a:br>
            <a:r>
              <a:rPr kumimoji="0" lang="es-ES_tradnl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8038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88803"/>
            <a:ext cx="2665272" cy="210642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5" y="4636859"/>
            <a:ext cx="9146881" cy="227975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5408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Concep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/>
              <a:t>Título del Concepto Explicado</a:t>
            </a:r>
            <a:br>
              <a:rPr lang="es-ES_tradnl" dirty="0"/>
            </a:br>
            <a:r>
              <a:rPr kumimoji="0" lang="es-ES_tradnl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997" y="60474"/>
            <a:ext cx="789459" cy="6239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9724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3734" y="1402250"/>
            <a:ext cx="2668606" cy="2122755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4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3614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/>
              <a:t>Título del Concepto Explicado</a:t>
            </a:r>
            <a:br>
              <a:rPr lang="es-ES_tradnl" dirty="0"/>
            </a:br>
            <a:r>
              <a:rPr kumimoji="0" lang="es-ES_tradnl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19" y="65316"/>
            <a:ext cx="795037" cy="6324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2740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1" y="0"/>
            <a:ext cx="9146881" cy="736598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0045" y="1390912"/>
            <a:ext cx="2672294" cy="2118810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881" y="4636859"/>
            <a:ext cx="9146881" cy="2285234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90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lmina - Repa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3968" cy="744876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32" y="6613526"/>
            <a:ext cx="9143968" cy="287192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900000"/>
            <a:ext cx="7886700" cy="122031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/>
            </a:lvl1pPr>
          </a:lstStyle>
          <a:p>
            <a:r>
              <a:rPr lang="es-ES_tradnl" dirty="0"/>
              <a:t>Título del Concepto Explicado</a:t>
            </a:r>
            <a:br>
              <a:rPr lang="es-ES_tradnl" dirty="0"/>
            </a:br>
            <a:r>
              <a:rPr kumimoji="0" lang="es-ES_tradnl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Subtítulo del Aspecto Desarrollado en la Filmina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Módulo 1: Técnicas de Programación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20" y="65316"/>
            <a:ext cx="797618" cy="6324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26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- Re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 userDrawn="1"/>
        </p:nvSpPr>
        <p:spPr>
          <a:xfrm>
            <a:off x="-2885" y="0"/>
            <a:ext cx="9146885" cy="736598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riángulo 14"/>
          <p:cNvSpPr/>
          <p:nvPr userDrawn="1"/>
        </p:nvSpPr>
        <p:spPr>
          <a:xfrm rot="16200000">
            <a:off x="1634068" y="-897469"/>
            <a:ext cx="5875868" cy="9144004"/>
          </a:xfrm>
          <a:prstGeom prst="triangle">
            <a:avLst>
              <a:gd name="adj" fmla="val 100000"/>
            </a:avLst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_tradnl"/>
          </a:p>
        </p:txBody>
      </p:sp>
      <p:sp>
        <p:nvSpPr>
          <p:cNvPr id="14" name="Rectángulo 13"/>
          <p:cNvSpPr/>
          <p:nvPr userDrawn="1"/>
        </p:nvSpPr>
        <p:spPr>
          <a:xfrm>
            <a:off x="-2881" y="4636859"/>
            <a:ext cx="9146881" cy="2273809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9144001" cy="8072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Título del Módulo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654114"/>
            <a:ext cx="9146881" cy="550332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Tema a Desarrollar en la Clase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0559" y="5339910"/>
            <a:ext cx="1440000" cy="1440000"/>
          </a:xfrm>
          <a:prstGeom prst="rect">
            <a:avLst/>
          </a:prstGeom>
          <a:noFill/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2" y="5339910"/>
            <a:ext cx="1440000" cy="14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0136" y="5339910"/>
            <a:ext cx="1440000" cy="1440000"/>
          </a:xfrm>
          <a:prstGeom prst="rect">
            <a:avLst/>
          </a:prstGeom>
        </p:spPr>
      </p:pic>
      <p:grpSp>
        <p:nvGrpSpPr>
          <p:cNvPr id="5" name="Agrupar 4"/>
          <p:cNvGrpSpPr/>
          <p:nvPr userDrawn="1"/>
        </p:nvGrpSpPr>
        <p:grpSpPr>
          <a:xfrm>
            <a:off x="5701496" y="1402249"/>
            <a:ext cx="2670843" cy="2122755"/>
            <a:chOff x="5701496" y="1402249"/>
            <a:chExt cx="2670843" cy="2122755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01496" y="1402249"/>
              <a:ext cx="2670843" cy="2122755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 userDrawn="1"/>
          </p:nvSpPr>
          <p:spPr>
            <a:xfrm>
              <a:off x="6557853" y="1402249"/>
              <a:ext cx="621234" cy="300908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ángulo 15"/>
            <p:cNvSpPr/>
            <p:nvPr userDrawn="1"/>
          </p:nvSpPr>
          <p:spPr>
            <a:xfrm>
              <a:off x="6612255" y="1711774"/>
              <a:ext cx="45719" cy="8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 userDrawn="1"/>
          </p:nvSpPr>
          <p:spPr>
            <a:xfrm>
              <a:off x="6588125" y="1895475"/>
              <a:ext cx="69850" cy="108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ángulo 17"/>
            <p:cNvSpPr/>
            <p:nvPr userDrawn="1"/>
          </p:nvSpPr>
          <p:spPr>
            <a:xfrm flipV="1">
              <a:off x="6589396" y="1779358"/>
              <a:ext cx="45719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ángulo 18"/>
            <p:cNvSpPr/>
            <p:nvPr userDrawn="1"/>
          </p:nvSpPr>
          <p:spPr>
            <a:xfrm flipH="1">
              <a:off x="7061199" y="1700662"/>
              <a:ext cx="200025" cy="48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ángulo 23"/>
            <p:cNvSpPr/>
            <p:nvPr userDrawn="1"/>
          </p:nvSpPr>
          <p:spPr>
            <a:xfrm flipH="1">
              <a:off x="6535101" y="1700449"/>
              <a:ext cx="200025" cy="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="" xmlns:p14="http://schemas.microsoft.com/office/powerpoint/2010/main" val="81776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0000"/>
            <a:ext cx="7886700" cy="131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Título del Concepto Explicado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600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grpSp>
        <p:nvGrpSpPr>
          <p:cNvPr id="22" name="6 Grupo"/>
          <p:cNvGrpSpPr/>
          <p:nvPr userDrawn="1"/>
        </p:nvGrpSpPr>
        <p:grpSpPr>
          <a:xfrm>
            <a:off x="0" y="0"/>
            <a:ext cx="9144000" cy="744278"/>
            <a:chOff x="0" y="0"/>
            <a:chExt cx="9144000" cy="744278"/>
          </a:xfrm>
        </p:grpSpPr>
        <p:pic>
          <p:nvPicPr>
            <p:cNvPr id="23" name="7 Imagen" descr="logos 111MIL-01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21019" cy="744278"/>
            </a:xfrm>
            <a:prstGeom prst="rect">
              <a:avLst/>
            </a:prstGeom>
          </p:spPr>
        </p:pic>
        <p:pic>
          <p:nvPicPr>
            <p:cNvPr id="24" name="8 Imagen" descr="logos 111MIL-01.JPG"/>
            <p:cNvPicPr>
              <a:picLocks noChangeAspect="1"/>
            </p:cNvPicPr>
            <p:nvPr/>
          </p:nvPicPr>
          <p:blipFill>
            <a:blip r:embed="rId22"/>
            <a:srcRect l="86163"/>
            <a:stretch>
              <a:fillRect/>
            </a:stretch>
          </p:blipFill>
          <p:spPr>
            <a:xfrm>
              <a:off x="1214414" y="0"/>
              <a:ext cx="7929586" cy="744278"/>
            </a:xfrm>
            <a:prstGeom prst="rect">
              <a:avLst/>
            </a:prstGeom>
          </p:spPr>
        </p:pic>
      </p:grpSp>
      <p:pic>
        <p:nvPicPr>
          <p:cNvPr id="28" name="11 Imagen" descr="logos 111MIL-01.JPG"/>
          <p:cNvPicPr>
            <a:picLocks noChangeAspect="1"/>
          </p:cNvPicPr>
          <p:nvPr userDrawn="1"/>
        </p:nvPicPr>
        <p:blipFill>
          <a:blip r:embed="rId22"/>
          <a:srcRect l="86163"/>
          <a:stretch>
            <a:fillRect/>
          </a:stretch>
        </p:blipFill>
        <p:spPr>
          <a:xfrm>
            <a:off x="0" y="6615112"/>
            <a:ext cx="9143968" cy="285752"/>
          </a:xfrm>
          <a:prstGeom prst="rect">
            <a:avLst/>
          </a:prstGeom>
        </p:spPr>
      </p:pic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75425"/>
            <a:ext cx="30861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Módulo 1: Técnicas de Programación</a:t>
            </a:r>
            <a:endParaRPr lang="es-ES_tradnl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568" y="6575424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802D9E1-0DDA-174F-9155-A972C397A999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4839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8" r:id="rId4"/>
    <p:sldLayoutId id="2147483673" r:id="rId5"/>
    <p:sldLayoutId id="2147483677" r:id="rId6"/>
    <p:sldLayoutId id="2147483674" r:id="rId7"/>
    <p:sldLayoutId id="2147483679" r:id="rId8"/>
    <p:sldLayoutId id="2147483675" r:id="rId9"/>
    <p:sldLayoutId id="2147483680" r:id="rId10"/>
    <p:sldLayoutId id="2147483663" r:id="rId11"/>
    <p:sldLayoutId id="2147483664" r:id="rId12"/>
    <p:sldLayoutId id="2147483665" r:id="rId13"/>
    <p:sldLayoutId id="2147483666" r:id="rId14"/>
    <p:sldLayoutId id="2147483672" r:id="rId15"/>
    <p:sldLayoutId id="2147483668" r:id="rId16"/>
    <p:sldLayoutId id="2147483669" r:id="rId17"/>
    <p:sldLayoutId id="2147483670" r:id="rId18"/>
    <p:sldLayoutId id="2147483671" r:id="rId1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pn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-1" y="-93132"/>
            <a:ext cx="9144001" cy="994706"/>
          </a:xfrm>
        </p:spPr>
        <p:txBody>
          <a:bodyPr>
            <a:normAutofit/>
          </a:bodyPr>
          <a:lstStyle/>
          <a:p>
            <a:r>
              <a:rPr lang="es-ES_tradnl" sz="4200" dirty="0"/>
              <a:t>Programación Orientada a Objetos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Repaso – Modificadores de Acceso</a:t>
            </a:r>
          </a:p>
        </p:txBody>
      </p:sp>
    </p:spTree>
    <p:extLst>
      <p:ext uri="{BB962C8B-B14F-4D97-AF65-F5344CB8AC3E}">
        <p14:creationId xmlns="" xmlns:p14="http://schemas.microsoft.com/office/powerpoint/2010/main" val="1586696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UML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9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3600" b="1" dirty="0"/>
              <a:t>U</a:t>
            </a:r>
            <a:r>
              <a:rPr lang="es-ES_tradnl" sz="2400" b="1" dirty="0"/>
              <a:t>nificado:</a:t>
            </a:r>
            <a:r>
              <a:rPr lang="es-ES_tradnl" sz="3600" b="1" dirty="0"/>
              <a:t> </a:t>
            </a:r>
            <a:r>
              <a:rPr lang="es-ES_tradnl" sz="2400" dirty="0"/>
              <a:t>unifica varias técnicas de modelado en una única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3600" b="1" dirty="0"/>
              <a:t>M</a:t>
            </a:r>
            <a:r>
              <a:rPr lang="es-ES_tradnl" sz="2400" b="1" dirty="0"/>
              <a:t>odelado</a:t>
            </a:r>
            <a:r>
              <a:rPr lang="es-ES_tradnl" sz="2400" dirty="0"/>
              <a:t>:</a:t>
            </a:r>
            <a:r>
              <a:rPr lang="es-ES_tradnl" sz="3600" dirty="0"/>
              <a:t> </a:t>
            </a:r>
            <a:r>
              <a:rPr lang="es-ES_tradnl" sz="2400" dirty="0"/>
              <a:t>se modelan distintos aspectos del mundo real, que permiten una mejor interpretación y entendimiento de éste 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3600" b="1" dirty="0"/>
              <a:t>L</a:t>
            </a:r>
            <a:r>
              <a:rPr lang="es-ES_tradnl" sz="2400" b="1" dirty="0"/>
              <a:t>enguaje</a:t>
            </a:r>
            <a:r>
              <a:rPr lang="es-ES_tradnl" sz="2400" dirty="0"/>
              <a:t>: provee un vocabulario a través del cual se pueden comunicar decisiones. Cuenta con una sintaxis y una semántica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060" y="5029200"/>
            <a:ext cx="1881907" cy="1639228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349704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Organización de Modelos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-1" y="6575425"/>
            <a:ext cx="4210493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10</a:t>
            </a:fld>
            <a:endParaRPr lang="es-ES_tradnl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23018" y="2449957"/>
            <a:ext cx="1889125" cy="14802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es-ES_tradnl" sz="2400" dirty="0">
                <a:latin typeface="Tahoma" charset="0"/>
              </a:rPr>
              <a:t>Vista </a:t>
            </a:r>
            <a:r>
              <a:rPr lang="en-US" altLang="es-ES_tradnl" sz="2400" dirty="0" err="1">
                <a:latin typeface="Tahoma" charset="0"/>
              </a:rPr>
              <a:t>Lógica</a:t>
            </a:r>
            <a:endParaRPr lang="en-US" altLang="es-ES_tradnl" sz="2800" dirty="0">
              <a:latin typeface="Times New Roman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730956" y="4083494"/>
            <a:ext cx="1889125" cy="14802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es-ES_tradnl" sz="2400" dirty="0">
                <a:latin typeface="Tahoma" charset="0"/>
              </a:rPr>
              <a:t>Vista de </a:t>
            </a:r>
          </a:p>
          <a:p>
            <a:pPr algn="ctr" eaLnBrk="0" hangingPunct="0"/>
            <a:r>
              <a:rPr lang="en-US" altLang="es-ES_tradnl" sz="2400" dirty="0" err="1">
                <a:latin typeface="Tahoma" charset="0"/>
              </a:rPr>
              <a:t>Procesos</a:t>
            </a:r>
            <a:endParaRPr lang="en-US" altLang="es-ES_tradnl" sz="2800" dirty="0">
              <a:latin typeface="Times New Roman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386968" y="4043807"/>
            <a:ext cx="1889125" cy="14802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es-ES_tradnl" sz="2400">
                <a:latin typeface="Tahoma" charset="0"/>
              </a:rPr>
              <a:t>Vista de </a:t>
            </a:r>
          </a:p>
          <a:p>
            <a:pPr algn="ctr" eaLnBrk="0" hangingPunct="0"/>
            <a:r>
              <a:rPr lang="en-US" altLang="es-ES_tradnl" sz="2400">
                <a:latin typeface="Tahoma" charset="0"/>
              </a:rPr>
              <a:t>Distribución</a:t>
            </a:r>
            <a:endParaRPr lang="en-US" altLang="es-ES_tradnl" sz="2800">
              <a:latin typeface="Times New Roman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383793" y="2416619"/>
            <a:ext cx="1889125" cy="14802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es-ES_tradnl" sz="2400" dirty="0">
                <a:latin typeface="Tahoma" charset="0"/>
              </a:rPr>
              <a:t>Vista de</a:t>
            </a:r>
          </a:p>
          <a:p>
            <a:pPr algn="ctr" eaLnBrk="0" hangingPunct="0"/>
            <a:r>
              <a:rPr lang="en-US" altLang="es-ES_tradnl" sz="2400" dirty="0">
                <a:latin typeface="Tahoma" charset="0"/>
              </a:rPr>
              <a:t> </a:t>
            </a:r>
            <a:r>
              <a:rPr lang="en-US" altLang="es-ES_tradnl" sz="2400" dirty="0" err="1">
                <a:latin typeface="Tahoma" charset="0"/>
              </a:rPr>
              <a:t>Realización</a:t>
            </a:r>
            <a:endParaRPr lang="en-US" altLang="es-ES_tradnl" sz="2800" dirty="0">
              <a:latin typeface="Times New Roman" charset="0"/>
            </a:endParaRPr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>
            <a:off x="3281944" y="3027807"/>
            <a:ext cx="2481854" cy="159751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es-ES_tradnl" sz="2400" dirty="0">
                <a:latin typeface="Tahoma" charset="0"/>
              </a:rPr>
              <a:t>Vista de </a:t>
            </a:r>
            <a:r>
              <a:rPr lang="en-US" altLang="es-ES_tradnl" sz="2400" dirty="0" err="1">
                <a:latin typeface="Tahoma" charset="0"/>
              </a:rPr>
              <a:t>los</a:t>
            </a:r>
            <a:r>
              <a:rPr lang="en-US" altLang="es-ES_tradnl" sz="2400" dirty="0">
                <a:latin typeface="Tahoma" charset="0"/>
              </a:rPr>
              <a:t> </a:t>
            </a:r>
          </a:p>
          <a:p>
            <a:pPr algn="ctr" eaLnBrk="0" hangingPunct="0"/>
            <a:r>
              <a:rPr lang="en-US" altLang="es-ES_tradnl" sz="2400" dirty="0" err="1">
                <a:latin typeface="Tahoma" charset="0"/>
              </a:rPr>
              <a:t>Casos</a:t>
            </a:r>
            <a:r>
              <a:rPr lang="en-US" altLang="es-ES_tradnl" sz="2400" dirty="0">
                <a:latin typeface="Tahoma" charset="0"/>
              </a:rPr>
              <a:t> de </a:t>
            </a:r>
            <a:r>
              <a:rPr lang="en-US" altLang="es-ES_tradnl" sz="2400" dirty="0" err="1">
                <a:latin typeface="Tahoma" charset="0"/>
              </a:rPr>
              <a:t>Uso</a:t>
            </a:r>
            <a:endParaRPr lang="en-US" altLang="es-ES_tradnl" sz="2400" dirty="0">
              <a:latin typeface="Tahoma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115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UML 1.4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-1" y="6575425"/>
            <a:ext cx="4210493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11</a:t>
            </a:fld>
            <a:endParaRPr lang="es-ES_tradnl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5199" y="2136466"/>
            <a:ext cx="3393863" cy="44211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1375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200" dirty="0" err="1"/>
              <a:t>Diagramas</a:t>
            </a:r>
            <a:r>
              <a:rPr lang="en-US" altLang="es-ES_tradnl" sz="2200" dirty="0"/>
              <a:t> </a:t>
            </a:r>
            <a:r>
              <a:rPr lang="en-US" altLang="es-ES_tradnl" sz="2200" dirty="0" err="1"/>
              <a:t>Estructurales</a:t>
            </a:r>
            <a:endParaRPr lang="en-US" altLang="es-ES_tradnl" sz="22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clases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objetos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componentes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deployment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979194" y="2136466"/>
            <a:ext cx="3960812" cy="442118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1375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200" dirty="0" err="1"/>
              <a:t>Diagrama</a:t>
            </a:r>
            <a:r>
              <a:rPr lang="en-US" altLang="es-ES_tradnl" sz="2200" dirty="0"/>
              <a:t> </a:t>
            </a:r>
            <a:r>
              <a:rPr lang="en-US" altLang="es-ES_tradnl" sz="2200" dirty="0" err="1"/>
              <a:t>Comportamentales</a:t>
            </a:r>
            <a:endParaRPr lang="en-US" altLang="es-ES_tradnl" sz="22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casos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uso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secuencia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colaboraci</a:t>
            </a:r>
            <a:r>
              <a:rPr lang="es-ES" altLang="es-ES_tradnl" sz="2000" dirty="0" err="1"/>
              <a:t>ó</a:t>
            </a:r>
            <a:r>
              <a:rPr lang="en-US" altLang="es-ES_tradnl" sz="2000" dirty="0"/>
              <a:t>n</a:t>
            </a:r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transicion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estados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actividades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FontTx/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endParaRPr lang="en-US" altLang="es-ES_tradnl" sz="2000" dirty="0"/>
          </a:p>
        </p:txBody>
      </p:sp>
    </p:spTree>
    <p:extLst>
      <p:ext uri="{BB962C8B-B14F-4D97-AF65-F5344CB8AC3E}">
        <p14:creationId xmlns="" xmlns:p14="http://schemas.microsoft.com/office/powerpoint/2010/main" val="5540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UML 2.0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-1" y="6575425"/>
            <a:ext cx="4210493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12</a:t>
            </a:fld>
            <a:endParaRPr lang="es-ES_tradnl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5199" y="2136466"/>
            <a:ext cx="3781620" cy="44211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600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400" u="sng" dirty="0" err="1"/>
              <a:t>Diagramas</a:t>
            </a:r>
            <a:r>
              <a:rPr lang="en-US" altLang="es-ES_tradnl" sz="2400" u="sng" dirty="0"/>
              <a:t> </a:t>
            </a:r>
            <a:r>
              <a:rPr lang="en-US" altLang="es-ES_tradnl" sz="2400" u="sng" dirty="0" err="1"/>
              <a:t>Estructurales</a:t>
            </a:r>
            <a:endParaRPr lang="en-US" altLang="es-ES_tradnl" sz="2400" u="sng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/>
              <a:t>  </a:t>
            </a: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clases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/>
              <a:t>  </a:t>
            </a: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objetos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/>
              <a:t>  </a:t>
            </a: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componentes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/>
              <a:t>  </a:t>
            </a: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deployment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b="1" dirty="0"/>
              <a:t>  </a:t>
            </a:r>
            <a:r>
              <a:rPr lang="en-US" altLang="es-ES_tradnl" sz="2000" b="1" dirty="0" err="1"/>
              <a:t>Diagrama</a:t>
            </a:r>
            <a:r>
              <a:rPr lang="en-US" altLang="es-ES_tradnl" sz="2000" b="1" dirty="0"/>
              <a:t> de </a:t>
            </a:r>
            <a:r>
              <a:rPr lang="en-US" altLang="es-ES_tradnl" sz="2000" b="1" dirty="0" err="1"/>
              <a:t>estructura</a:t>
            </a:r>
            <a:r>
              <a:rPr lang="en-US" altLang="es-ES_tradnl" sz="2000" b="1" dirty="0"/>
              <a:t> 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b="1" dirty="0"/>
              <a:t>  </a:t>
            </a:r>
            <a:r>
              <a:rPr lang="en-US" altLang="es-ES_tradnl" sz="2000" b="1" dirty="0" err="1"/>
              <a:t>compuesta</a:t>
            </a:r>
            <a:endParaRPr lang="en-US" altLang="es-ES_tradnl" sz="2000" b="1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b="1" dirty="0"/>
              <a:t>  </a:t>
            </a:r>
            <a:r>
              <a:rPr lang="en-US" altLang="es-ES_tradnl" sz="2000" b="1" dirty="0" err="1"/>
              <a:t>Diagrama</a:t>
            </a:r>
            <a:r>
              <a:rPr lang="en-US" altLang="es-ES_tradnl" sz="2000" b="1" dirty="0"/>
              <a:t> de </a:t>
            </a:r>
            <a:r>
              <a:rPr lang="en-US" altLang="es-ES_tradnl" sz="2000" b="1" dirty="0" err="1"/>
              <a:t>paquetes</a:t>
            </a:r>
            <a:endParaRPr lang="en-US" altLang="es-ES_tradnl" sz="20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430110" y="2136466"/>
            <a:ext cx="4509896" cy="442118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600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400" u="sng" dirty="0" err="1"/>
              <a:t>Diagrama</a:t>
            </a:r>
            <a:r>
              <a:rPr lang="en-US" altLang="es-ES_tradnl" sz="2400" u="sng" dirty="0"/>
              <a:t> </a:t>
            </a:r>
            <a:r>
              <a:rPr lang="en-US" altLang="es-ES_tradnl" sz="2400" u="sng" dirty="0" err="1"/>
              <a:t>Comportamentales</a:t>
            </a:r>
            <a:endParaRPr lang="en-US" altLang="es-ES_tradnl" sz="2400" u="sng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casos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uso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secuencia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colaboraci</a:t>
            </a:r>
            <a:r>
              <a:rPr lang="es-ES" altLang="es-ES_tradnl" sz="2000" dirty="0" err="1"/>
              <a:t>ó</a:t>
            </a:r>
            <a:r>
              <a:rPr lang="en-US" altLang="es-ES_tradnl" sz="2000" dirty="0"/>
              <a:t>n = </a:t>
            </a:r>
            <a:r>
              <a:rPr lang="en-US" altLang="es-ES_tradnl" sz="2000" b="1" dirty="0" err="1"/>
              <a:t>diagrama</a:t>
            </a:r>
            <a:r>
              <a:rPr lang="en-US" altLang="es-ES_tradnl" sz="2000" b="1" dirty="0"/>
              <a:t> de </a:t>
            </a:r>
            <a:r>
              <a:rPr lang="en-US" altLang="es-ES_tradnl" sz="2000" b="1" dirty="0" err="1"/>
              <a:t>comunicaci</a:t>
            </a:r>
            <a:r>
              <a:rPr lang="es-ES" altLang="es-ES_tradnl" sz="2000" b="1" dirty="0" err="1"/>
              <a:t>ón</a:t>
            </a:r>
            <a:endParaRPr lang="en-US" altLang="es-ES_tradnl" sz="2000" b="1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transicion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estados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actividades</a:t>
            </a:r>
            <a:endParaRPr lang="en-US" altLang="es-ES_tradnl" sz="2000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b="1" dirty="0" err="1"/>
              <a:t>Diagrama</a:t>
            </a:r>
            <a:r>
              <a:rPr lang="en-US" altLang="es-ES_tradnl" sz="2000" b="1" dirty="0"/>
              <a:t> de </a:t>
            </a:r>
            <a:r>
              <a:rPr lang="en-US" altLang="es-ES_tradnl" sz="2000" b="1" dirty="0" err="1"/>
              <a:t>descripcion</a:t>
            </a:r>
            <a:r>
              <a:rPr lang="en-US" altLang="es-ES_tradnl" sz="2000" b="1" dirty="0"/>
              <a:t> de </a:t>
            </a:r>
            <a:r>
              <a:rPr lang="en-US" altLang="es-ES_tradnl" sz="2000" b="1" dirty="0" err="1"/>
              <a:t>interacci</a:t>
            </a:r>
            <a:r>
              <a:rPr lang="es-ES" altLang="es-ES_tradnl" sz="2000" b="1" dirty="0" err="1"/>
              <a:t>ón</a:t>
            </a:r>
            <a:endParaRPr lang="en-US" altLang="es-ES_tradnl" sz="2000" b="1" dirty="0"/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FFFFCC"/>
              </a:buClr>
              <a:buSzPct val="75000"/>
              <a:buFont typeface="Arial" charset="0"/>
              <a:buChar char="•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b="1" dirty="0" err="1"/>
              <a:t>Diagrama</a:t>
            </a:r>
            <a:r>
              <a:rPr lang="en-US" altLang="es-ES_tradnl" sz="2000" b="1" dirty="0"/>
              <a:t> de timing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1250"/>
              </a:spcBef>
              <a:buFontTx/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endParaRPr lang="en-US" altLang="es-ES_tradnl" sz="2000" dirty="0"/>
          </a:p>
        </p:txBody>
      </p:sp>
    </p:spTree>
    <p:extLst>
      <p:ext uri="{BB962C8B-B14F-4D97-AF65-F5344CB8AC3E}">
        <p14:creationId xmlns="" xmlns:p14="http://schemas.microsoft.com/office/powerpoint/2010/main" val="166809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r>
              <a:rPr lang="es-ES_tradnl" sz="4400" b="1" dirty="0"/>
              <a:t/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Clases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13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Muestra una colección de elementos de modelado, tales como: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000" dirty="0"/>
              <a:t>Clases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000" dirty="0"/>
              <a:t>Tipos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000" dirty="0"/>
              <a:t>Contenidos de las clases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000" dirty="0"/>
              <a:t>Relaciones</a:t>
            </a:r>
            <a:endParaRPr lang="es-ES_tradnl" sz="1600" dirty="0"/>
          </a:p>
        </p:txBody>
      </p:sp>
      <p:sp>
        <p:nvSpPr>
          <p:cNvPr id="3" name="CuadroTexto 2"/>
          <p:cNvSpPr txBox="1"/>
          <p:nvPr/>
        </p:nvSpPr>
        <p:spPr>
          <a:xfrm>
            <a:off x="6677214" y="5497032"/>
            <a:ext cx="239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 </a:t>
            </a:r>
            <a:r>
              <a:rPr lang="en-US" b="1" dirty="0" err="1">
                <a:solidFill>
                  <a:srgbClr val="FF0000"/>
                </a:solidFill>
              </a:rPr>
              <a:t>veremos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más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detalle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durante</a:t>
            </a:r>
            <a:r>
              <a:rPr lang="en-US" b="1" dirty="0">
                <a:solidFill>
                  <a:srgbClr val="FF0000"/>
                </a:solidFill>
              </a:rPr>
              <a:t> el </a:t>
            </a:r>
            <a:r>
              <a:rPr lang="en-US" b="1" dirty="0" err="1">
                <a:solidFill>
                  <a:srgbClr val="FF0000"/>
                </a:solidFill>
              </a:rPr>
              <a:t>curso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592290"/>
            <a:ext cx="5915837" cy="1499359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94872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r>
              <a:rPr lang="es-ES_tradnl" sz="4400" b="1" dirty="0"/>
              <a:t/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Objetos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14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Presenta los objetos existentes y sus relaciones en un momento del tiempo 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Puede considerarse una instanciación de un diagrama de clases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90" y="3953816"/>
            <a:ext cx="5411972" cy="2320759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284593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r>
              <a:rPr lang="es-ES_tradnl" sz="4400" b="1" dirty="0"/>
              <a:t/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Componentes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15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Representa los componentes que componen una aplicación, sistema o empresa 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Un componente es una pieza de código de cualquier tipo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67" y="3390382"/>
            <a:ext cx="6182729" cy="318504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20148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6122" y="900000"/>
            <a:ext cx="9348920" cy="1220315"/>
          </a:xfrm>
        </p:spPr>
        <p:txBody>
          <a:bodyPr>
            <a:normAutofit fontScale="90000"/>
          </a:bodyPr>
          <a:lstStyle/>
          <a:p>
            <a:r>
              <a:rPr lang="es-ES_tradnl" b="1" dirty="0"/>
              <a:t>Diagramas de UML</a:t>
            </a:r>
            <a:r>
              <a:rPr lang="es-ES_tradnl" sz="4400" b="1" dirty="0"/>
              <a:t/>
            </a:r>
            <a:br>
              <a:rPr lang="es-ES_tradnl" sz="4400" b="1" dirty="0"/>
            </a:br>
            <a:r>
              <a:rPr lang="es-ES_tradnl" sz="3100" i="1" dirty="0"/>
              <a:t> Diagrama de Estructura Compuesta </a:t>
            </a:r>
            <a:r>
              <a:rPr lang="mr-IN" sz="3100" i="1" dirty="0"/>
              <a:t>–</a:t>
            </a:r>
            <a:r>
              <a:rPr lang="es-ES_tradnl" sz="3100" i="1" dirty="0"/>
              <a:t> Descripción Breve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16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Representa la estructura interna de un clasificador (tal como una clase, un componente o un caso de uso)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Muestra los puntos de interacción de clasificador con otras partes del sistema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862" y="3862464"/>
            <a:ext cx="5297747" cy="2648874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820299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r>
              <a:rPr lang="es-ES_tradnl" sz="4400" b="1" dirty="0"/>
              <a:t/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Paquetes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17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Presenta cómo se organizan los elementos de modelado en paquetes y las dependencias entre ellos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16" y="3136604"/>
            <a:ext cx="6499767" cy="3259470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021466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r>
              <a:rPr lang="es-ES_tradnl" sz="4400" b="1" dirty="0"/>
              <a:t/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Casos de Uso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18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Muestra las relaciones entre los actores (que representan los usuarios del sistema), y los requerimientos funcionales (casos de uso)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77214" y="5497032"/>
            <a:ext cx="239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 </a:t>
            </a:r>
            <a:r>
              <a:rPr lang="en-US" b="1" dirty="0" err="1">
                <a:solidFill>
                  <a:srgbClr val="FF0000"/>
                </a:solidFill>
              </a:rPr>
              <a:t>veremos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más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detalle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durante</a:t>
            </a:r>
            <a:r>
              <a:rPr lang="en-US" b="1" dirty="0">
                <a:solidFill>
                  <a:srgbClr val="FF0000"/>
                </a:solidFill>
              </a:rPr>
              <a:t> el </a:t>
            </a:r>
            <a:r>
              <a:rPr lang="en-US" b="1" dirty="0" err="1">
                <a:solidFill>
                  <a:srgbClr val="FF0000"/>
                </a:solidFill>
              </a:rPr>
              <a:t>curso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15" y="3293179"/>
            <a:ext cx="3713997" cy="3282245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36721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55D3109-209D-489E-94E9-2C3B9121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/>
              <a:t>Modificadores de acceso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xmlns="" id="{11853CD6-CFD8-423E-B6F2-5D366A3E9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AR" dirty="0"/>
              <a:t>Evitan que el desarrollador pueda utilizar un objeto de forma errónea</a:t>
            </a:r>
          </a:p>
          <a:p>
            <a:pPr>
              <a:lnSpc>
                <a:spcPct val="120000"/>
              </a:lnSpc>
            </a:pPr>
            <a:r>
              <a:rPr lang="es-AR" dirty="0"/>
              <a:t>Se indica en cada clase qué atributos o métodos se pueden acceder y desde dónde</a:t>
            </a:r>
          </a:p>
          <a:p>
            <a:pPr>
              <a:lnSpc>
                <a:spcPct val="120000"/>
              </a:lnSpc>
            </a:pPr>
            <a:r>
              <a:rPr lang="es-AR" dirty="0"/>
              <a:t>Existen 4: </a:t>
            </a:r>
            <a:r>
              <a:rPr lang="es-AR" dirty="0" err="1"/>
              <a:t>public</a:t>
            </a:r>
            <a:r>
              <a:rPr lang="es-AR" dirty="0"/>
              <a:t>, </a:t>
            </a:r>
            <a:r>
              <a:rPr lang="es-AR" dirty="0" err="1"/>
              <a:t>private</a:t>
            </a:r>
            <a:r>
              <a:rPr lang="es-AR" dirty="0"/>
              <a:t>, </a:t>
            </a:r>
            <a:r>
              <a:rPr lang="es-AR" dirty="0" err="1"/>
              <a:t>protected</a:t>
            </a:r>
            <a:r>
              <a:rPr lang="es-AR" dirty="0"/>
              <a:t> y default (vacío)</a:t>
            </a:r>
          </a:p>
        </p:txBody>
      </p:sp>
    </p:spTree>
    <p:extLst>
      <p:ext uri="{BB962C8B-B14F-4D97-AF65-F5344CB8AC3E}">
        <p14:creationId xmlns="" xmlns:p14="http://schemas.microsoft.com/office/powerpoint/2010/main" val="250871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r>
              <a:rPr lang="es-ES_tradnl" sz="4400" b="1" dirty="0"/>
              <a:t/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Secuencia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19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Representa una interacción entre objetos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Hace foco en el orden en el que se envían los mensajes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77214" y="5497032"/>
            <a:ext cx="239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 </a:t>
            </a:r>
            <a:r>
              <a:rPr lang="en-US" b="1" dirty="0" err="1">
                <a:solidFill>
                  <a:srgbClr val="FF0000"/>
                </a:solidFill>
              </a:rPr>
              <a:t>veremos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más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detalle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durante</a:t>
            </a:r>
            <a:r>
              <a:rPr lang="en-US" b="1" dirty="0">
                <a:solidFill>
                  <a:srgbClr val="FF0000"/>
                </a:solidFill>
              </a:rPr>
              <a:t> el </a:t>
            </a:r>
            <a:r>
              <a:rPr lang="en-US" b="1" dirty="0" err="1">
                <a:solidFill>
                  <a:srgbClr val="FF0000"/>
                </a:solidFill>
              </a:rPr>
              <a:t>curso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684" y="3401905"/>
            <a:ext cx="4471530" cy="3109433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8627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r>
              <a:rPr lang="es-ES_tradnl" sz="4400" b="1" dirty="0"/>
              <a:t/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Comunicación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20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Representa una interacción entre objetos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Hace foco en los mensajes que se envían los mensajes y la estructura de los objetos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9" y="3389798"/>
            <a:ext cx="4138660" cy="316407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9898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 fontScale="90000"/>
          </a:bodyPr>
          <a:lstStyle/>
          <a:p>
            <a:r>
              <a:rPr lang="es-ES_tradnl" b="1" dirty="0"/>
              <a:t>Diagramas de UML</a:t>
            </a:r>
            <a:r>
              <a:rPr lang="es-ES_tradnl" sz="4400" b="1" dirty="0"/>
              <a:t/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Transición de Estados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21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Muestra cómo los objetos de una clase, se pueden mover entre estados que clasifican su comportamiento, de acuerdo con eventos disparadores de transiciones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07" y="4231758"/>
            <a:ext cx="5809864" cy="2157376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7955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Diagramas de UML</a:t>
            </a:r>
            <a:r>
              <a:rPr lang="es-ES_tradnl" sz="4400" b="1" dirty="0"/>
              <a:t/>
            </a:r>
            <a:br>
              <a:rPr lang="es-ES_tradnl" sz="4400" b="1" dirty="0"/>
            </a:br>
            <a:r>
              <a:rPr lang="es-ES_tradnl" sz="3200" i="1" dirty="0"/>
              <a:t> </a:t>
            </a:r>
            <a:r>
              <a:rPr lang="es-ES_tradnl" sz="2800" i="1" dirty="0"/>
              <a:t>Diagrama de Actividades </a:t>
            </a:r>
            <a:r>
              <a:rPr lang="mr-IN" sz="2800" i="1" dirty="0"/>
              <a:t>–</a:t>
            </a:r>
            <a:r>
              <a:rPr lang="es-ES_tradnl" sz="2800" i="1" dirty="0"/>
              <a:t> Descripción Breve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22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Representa los procesos de negocios de alto nivel (</a:t>
            </a:r>
            <a:r>
              <a:rPr lang="es-ES_tradnl" sz="2400" dirty="0" err="1"/>
              <a:t>workflow</a:t>
            </a:r>
            <a:r>
              <a:rPr lang="es-ES_tradnl" sz="2400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/>
              <a:t>También</a:t>
            </a:r>
            <a:r>
              <a:rPr lang="es-ES_tradnl" sz="2400" dirty="0"/>
              <a:t> puede utilizarse para modelar la lógica del sistema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00" y="3391786"/>
            <a:ext cx="3621199" cy="3183638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3111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 de Clases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23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Se utilizan para: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Explorar conceptos del dominio 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Analizar requerimientos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Mostrar el diseño detallado de software orientado a objetos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Generalmente contiene: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Clases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Interfaces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Relaciones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90" y="4221126"/>
            <a:ext cx="3213009" cy="2357474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51301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Clases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24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Una clase es la descripción de un conjunto de objetos que comparten los mismos: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Atributos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Operaciones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Semántica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Con las clases se captura el vocabulario del sistema que se está desarrollando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Las clases se pueden utilizar para representar elementos del software, del hardware y elementos puramente conceptuales (por ejemplo una estrategia de ordenamiento)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96371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39" y="4719459"/>
            <a:ext cx="5343961" cy="141973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Representación Gráfica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25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0" y="1904818"/>
            <a:ext cx="8515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Gráficamente la clase se dibuja como un rectángulo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Debe tener un nombre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La primera letra de cada palabra del nombre debe capitalizarse (ej. Usuario, </a:t>
            </a:r>
            <a:r>
              <a:rPr lang="es-ES_tradnl" sz="2000" dirty="0" err="1">
                <a:latin typeface="Arial" panose="020B0604020202020204" pitchFamily="34" charset="0"/>
                <a:cs typeface="Arial" panose="020B0604020202020204" pitchFamily="34" charset="0"/>
              </a:rPr>
              <a:t>SensorDeTemperatura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Atributos: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" panose="020B0604020202020204" pitchFamily="34" charset="0"/>
                <a:ea typeface="Arial Hebrew" charset="-79"/>
                <a:cs typeface="Arial" panose="020B0604020202020204" pitchFamily="34" charset="0"/>
              </a:rPr>
              <a:t>Puede o no tenerlos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Representan alguna propiedad de lo que se esta modelando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Casi siempre son sustantivos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Operaciones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Servicios que provee la clase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Suelen ser verbos</a:t>
            </a:r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94867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4980221"/>
            <a:ext cx="8727601" cy="159520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Mayor Detalle de la Clase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26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32" y="1830390"/>
            <a:ext cx="9143968" cy="4351338"/>
          </a:xfrm>
        </p:spPr>
        <p:txBody>
          <a:bodyPr>
            <a:normAutofit/>
          </a:bodyPr>
          <a:lstStyle/>
          <a:p>
            <a:r>
              <a:rPr lang="es-ES_tradnl" sz="2000" dirty="0"/>
              <a:t>Accesibilidad de atributos y operaciones: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 err="1"/>
              <a:t>Public</a:t>
            </a:r>
            <a:r>
              <a:rPr lang="es-ES_tradnl" sz="2000" dirty="0"/>
              <a:t>: +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 err="1"/>
              <a:t>Private</a:t>
            </a:r>
            <a:r>
              <a:rPr lang="es-ES_tradnl" sz="2000" dirty="0"/>
              <a:t>: -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 err="1"/>
              <a:t>Protected</a:t>
            </a:r>
            <a:r>
              <a:rPr lang="es-ES_tradnl" sz="2000" dirty="0"/>
              <a:t>: #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Clases abstractas: su nombre se pone en cursiva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Tipo de los atributos: luego del nombre del atributo se debe poner “:” y el tipo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Parámetros: similar a la declaración de los atributos (pero sin accesibilidad)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Retornos de los métodos: luego del nombre del método se debe poner “:” y el tipo de retorno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_tradnl" sz="20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04151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Relaciones entre Clases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27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Las relaciones son conexiones entre clases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Modelan la colaboración entre objetos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Los tres tipos mas comunes de relaciones son: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Asociación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Generalización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Dependencia 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665" y="3909193"/>
            <a:ext cx="3247249" cy="2641830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3548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¿Cuándo se Relacionan 2 Clases?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28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Dos clases A y B están relacionadas si: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envía un mensaje a </a:t>
            </a:r>
            <a:r>
              <a:rPr lang="es-ES" sz="2000" dirty="0"/>
              <a:t>un objeto de la clase </a:t>
            </a:r>
            <a:r>
              <a:rPr lang="es-ES" sz="2000" b="1" dirty="0"/>
              <a:t>B</a:t>
            </a:r>
            <a:r>
              <a:rPr lang="es-ES" sz="2000" dirty="0"/>
              <a:t> 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crea un objeto de </a:t>
            </a:r>
            <a:r>
              <a:rPr lang="es-ES" sz="2000" dirty="0"/>
              <a:t>la clase </a:t>
            </a:r>
            <a:r>
              <a:rPr lang="es-ES" sz="2000" b="1" dirty="0"/>
              <a:t>B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tiene un atributo</a:t>
            </a:r>
            <a:r>
              <a:rPr lang="es-ES" sz="2000" dirty="0"/>
              <a:t> cuyo </a:t>
            </a:r>
            <a:r>
              <a:rPr lang="es-ES" sz="2000" b="1" dirty="0"/>
              <a:t>tipo</a:t>
            </a:r>
            <a:r>
              <a:rPr lang="es-ES" sz="2000" dirty="0"/>
              <a:t> es </a:t>
            </a:r>
            <a:r>
              <a:rPr lang="es-ES" sz="2000" b="1" dirty="0"/>
              <a:t>B</a:t>
            </a:r>
            <a:r>
              <a:rPr lang="es-ES" sz="2000" dirty="0"/>
              <a:t> o que es una colección de objetos de tipo B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recibe un mensaje con un objeto de</a:t>
            </a:r>
            <a:r>
              <a:rPr lang="es-ES" sz="2000" dirty="0"/>
              <a:t> la clase </a:t>
            </a:r>
            <a:r>
              <a:rPr lang="es-ES" sz="2000" b="1" dirty="0"/>
              <a:t>B</a:t>
            </a:r>
            <a:r>
              <a:rPr lang="es-ES" sz="2000" dirty="0"/>
              <a:t> como parámetro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2000" dirty="0"/>
              <a:t>La clase </a:t>
            </a:r>
            <a:r>
              <a:rPr lang="es-ES" sz="2000" b="1" dirty="0"/>
              <a:t>A es superclase de B</a:t>
            </a:r>
            <a:endParaRPr lang="es-ES_tradnl" sz="2000" b="1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20852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55D3109-209D-489E-94E9-2C3B9121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/>
              <a:t>Modificadores de acceso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xmlns="" id="{11853CD6-CFD8-423E-B6F2-5D366A3E9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AR" dirty="0"/>
              <a:t>Normalmente, los atributos son privados</a:t>
            </a:r>
          </a:p>
          <a:p>
            <a:pPr>
              <a:lnSpc>
                <a:spcPct val="120000"/>
              </a:lnSpc>
            </a:pPr>
            <a:r>
              <a:rPr lang="es-AR" dirty="0"/>
              <a:t>Algunos métodos son públicos (exponen una interfaz) y otros son privados (pueden ser métodos utilitarios, internos a la clase)</a:t>
            </a:r>
          </a:p>
          <a:p>
            <a:pPr>
              <a:lnSpc>
                <a:spcPct val="120000"/>
              </a:lnSpc>
            </a:pPr>
            <a:r>
              <a:rPr lang="es-AR" dirty="0"/>
              <a:t>El modificador </a:t>
            </a:r>
            <a:r>
              <a:rPr lang="es-AR" dirty="0" err="1"/>
              <a:t>protected</a:t>
            </a:r>
            <a:r>
              <a:rPr lang="es-AR" dirty="0"/>
              <a:t> sirve para que clases hijas puedan utilizar métodos o atributos de clases padre (el uso de atributos no está recomendado)</a:t>
            </a:r>
          </a:p>
          <a:p>
            <a:pPr>
              <a:lnSpc>
                <a:spcPct val="120000"/>
              </a:lnSpc>
            </a:pPr>
            <a:r>
              <a:rPr lang="es-AR" dirty="0"/>
              <a:t>Si no ponemos modificador, solo se puede ver el método dentro del mismo paquete (incluso si heredamos de la clase)</a:t>
            </a:r>
          </a:p>
        </p:txBody>
      </p:sp>
    </p:spTree>
    <p:extLst>
      <p:ext uri="{BB962C8B-B14F-4D97-AF65-F5344CB8AC3E}">
        <p14:creationId xmlns="" xmlns:p14="http://schemas.microsoft.com/office/powerpoint/2010/main" val="688055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Asociación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29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49" y="2160000"/>
            <a:ext cx="8185741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Es una relación </a:t>
            </a:r>
            <a:r>
              <a:rPr lang="es-ES" sz="2400" b="1" dirty="0"/>
              <a:t>estructural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Dos clases A y B están asociadas si: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Un objeto de la clase </a:t>
            </a:r>
            <a:r>
              <a:rPr lang="es-ES" sz="2400" b="1" dirty="0"/>
              <a:t>A tiene un atributo cuyo tipo es B</a:t>
            </a:r>
            <a:r>
              <a:rPr lang="es-ES" sz="2400" dirty="0"/>
              <a:t> o que es una colección de objetos de tipo B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Usamos asociaciones para modelar conexiones del tipo: “tiene”, “es de”, “conoce”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Se dibuja como una línea entre dos clases</a:t>
            </a:r>
            <a:endParaRPr lang="es-ES_tradnl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25" y="5339763"/>
            <a:ext cx="6508750" cy="1171575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202862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70121" y="1926083"/>
            <a:ext cx="8888819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Las asociaciones pueden tener adornos que agregan mas información a la relación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Nombre que describe la naturaleza de la relación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000" dirty="0"/>
              <a:t>Rol que cumple una clase en la relación (La misma clase puede jugar el mismo o diferentes roles en otras asociaciones)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71" y="2987472"/>
            <a:ext cx="5288937" cy="15739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Adornos de Asociaciones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30</a:t>
            </a:fld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50" y="5112255"/>
            <a:ext cx="6448425" cy="1495068"/>
          </a:xfrm>
          <a:prstGeom prst="rect">
            <a:avLst/>
          </a:prstGeom>
        </p:spPr>
      </p:pic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87185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70121" y="1926082"/>
            <a:ext cx="8888819" cy="4649341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La multiplicidad indica cuántos elementos de una instancia se relacionan con otra. Por ejemplo: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0..1: entre 0 y 1 objetos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3..4: entre 3 y 4 objetos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6..*: 6 o mas objetos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0..1, 3..4, 6..*: cualquier numero de objetos que no sea 2 o 5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457200" lvl="4" indent="0">
              <a:spcBef>
                <a:spcPts val="1000"/>
              </a:spcBef>
              <a:buNone/>
            </a:pPr>
            <a:r>
              <a:rPr lang="es-ES" sz="2000" dirty="0"/>
              <a:t>“Una persona puede trabajar en un numero N de empresas. Una empresa puede tener 1 o más empleados”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Adornos de Asociaciones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31</a:t>
            </a:fld>
            <a:endParaRPr lang="es-ES_tradn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00" y="4240121"/>
            <a:ext cx="7011342" cy="1609160"/>
          </a:xfrm>
          <a:prstGeom prst="rect">
            <a:avLst/>
          </a:prstGeom>
        </p:spPr>
      </p:pic>
      <p:sp>
        <p:nvSpPr>
          <p:cNvPr id="1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88182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6" y="4822188"/>
            <a:ext cx="7380287" cy="17532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Agregación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32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Es un tipo especial de relación de asociación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Se utiliza solamente cuando una de las clases representa </a:t>
            </a:r>
            <a:r>
              <a:rPr lang="es-ES" sz="2400" b="1" dirty="0"/>
              <a:t>el “todo” y la/s </a:t>
            </a:r>
            <a:r>
              <a:rPr lang="es-ES" sz="2400" dirty="0"/>
              <a:t>otra/s la/s </a:t>
            </a:r>
            <a:r>
              <a:rPr lang="es-ES" sz="2400" b="1" dirty="0"/>
              <a:t>“partes”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Modelan conexiones del tipo: “Esta formado por”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Se dibuja como una línea entre dos clases con un rombo sobre la clase que representa el “todo”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Puede incluir adornos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1125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733942"/>
            <a:ext cx="7751762" cy="18414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Composición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33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Es un tipo especial de relación de composición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También representa el </a:t>
            </a:r>
            <a:r>
              <a:rPr lang="es-ES" sz="2000" b="1" dirty="0"/>
              <a:t>“todo” y la/s “partes”</a:t>
            </a:r>
            <a:r>
              <a:rPr lang="es-ES" sz="2000" dirty="0"/>
              <a:t> pero el </a:t>
            </a:r>
            <a:r>
              <a:rPr lang="es-ES" sz="2000" b="1" dirty="0"/>
              <a:t>tiempo de vida</a:t>
            </a:r>
            <a:r>
              <a:rPr lang="es-ES" sz="2000" dirty="0"/>
              <a:t> de las partes esta </a:t>
            </a:r>
            <a:r>
              <a:rPr lang="es-ES" sz="2000" b="1" dirty="0"/>
              <a:t>ligada al</a:t>
            </a:r>
            <a:r>
              <a:rPr lang="es-ES" sz="2000" dirty="0"/>
              <a:t> del </a:t>
            </a:r>
            <a:r>
              <a:rPr lang="es-ES" sz="2000" b="1" dirty="0"/>
              <a:t>todo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Las partes se pueden crear después del todo pero cuando se destruye el todo también se destruyen las partes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Se dibuja como una línea entre dos clases con un rombo lleno sobre la clase que representa el “todo”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Puede incluir adornos</a:t>
            </a:r>
            <a:endParaRPr lang="es-ES_tradnl" sz="2000" dirty="0"/>
          </a:p>
        </p:txBody>
      </p:sp>
      <p:sp>
        <p:nvSpPr>
          <p:cNvPr id="10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87473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Dependencia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34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Es una relación para indicar que una clase </a:t>
            </a:r>
            <a:r>
              <a:rPr lang="es-ES" sz="2000" b="1" dirty="0"/>
              <a:t>usa</a:t>
            </a:r>
            <a:r>
              <a:rPr lang="es-ES" sz="2000" dirty="0"/>
              <a:t> a otra clase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Una clase A depende de otra clase B en alguno de los siguientes casos: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tiene un atributo cuyo tipo es B</a:t>
            </a:r>
            <a:r>
              <a:rPr lang="es-ES" sz="2000" dirty="0"/>
              <a:t> o que es una colección de objetos de tipo B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envía un mensaje a </a:t>
            </a:r>
            <a:r>
              <a:rPr lang="es-ES" sz="2000" dirty="0"/>
              <a:t>un objeto de la clase </a:t>
            </a:r>
            <a:r>
              <a:rPr lang="es-ES" sz="2000" b="1" dirty="0"/>
              <a:t>B</a:t>
            </a:r>
            <a:r>
              <a:rPr lang="es-ES" sz="2000" dirty="0"/>
              <a:t> 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crea un objeto de </a:t>
            </a:r>
            <a:r>
              <a:rPr lang="es-ES" sz="2000" dirty="0"/>
              <a:t>la clase </a:t>
            </a:r>
            <a:r>
              <a:rPr lang="es-ES" sz="2000" b="1" dirty="0"/>
              <a:t>B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Un objeto de la clase </a:t>
            </a:r>
            <a:r>
              <a:rPr lang="es-ES" sz="2000" b="1" dirty="0"/>
              <a:t>A recibe un mensaje con un objeto </a:t>
            </a:r>
            <a:r>
              <a:rPr lang="es-ES" sz="2000" dirty="0"/>
              <a:t>de la clase </a:t>
            </a:r>
            <a:r>
              <a:rPr lang="es-ES" sz="2000" b="1" dirty="0"/>
              <a:t>B</a:t>
            </a:r>
            <a:r>
              <a:rPr lang="es-ES" sz="2000" dirty="0"/>
              <a:t> como parámetro</a:t>
            </a:r>
            <a:endParaRPr lang="es-ES_tradnl" sz="2000" dirty="0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516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Dependencia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35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Usamos dependencias para modelar conexiones del tipo: “usa”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Se dibuja como una línea punteada entre dos clases con una flecha que indica de que clase se depende</a:t>
            </a:r>
            <a:endParaRPr lang="es-ES_tradnl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1" y="4350514"/>
            <a:ext cx="6991350" cy="1185315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212724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Generalización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36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Indica una relación entre una clase general (</a:t>
            </a:r>
            <a:r>
              <a:rPr lang="es-ES" sz="2400" dirty="0" err="1"/>
              <a:t>superclass</a:t>
            </a:r>
            <a:r>
              <a:rPr lang="es-ES" sz="2400" dirty="0"/>
              <a:t>) y un tipo más específico de esa clase (</a:t>
            </a:r>
            <a:r>
              <a:rPr lang="es-ES" sz="2400" dirty="0" err="1"/>
              <a:t>subclass</a:t>
            </a:r>
            <a:r>
              <a:rPr lang="es-ES" sz="2400" dirty="0"/>
              <a:t>)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Usamos generalizaciones para modelar conexiones del tipo: “Es un tipo de”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Una clase A es del tipo de otra clase B en caso que: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La clase A es </a:t>
            </a:r>
            <a:r>
              <a:rPr lang="es-ES" sz="2400" dirty="0" err="1"/>
              <a:t>subclass</a:t>
            </a:r>
            <a:r>
              <a:rPr lang="es-ES" sz="2400" dirty="0"/>
              <a:t> de B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Los atributos, operaciones y relaciones comunes se muestran en la </a:t>
            </a:r>
            <a:r>
              <a:rPr lang="es-ES_tradnl" sz="2400" dirty="0" err="1"/>
              <a:t>superclass</a:t>
            </a:r>
            <a:r>
              <a:rPr lang="es-ES_tradnl" sz="2400" dirty="0"/>
              <a:t>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1222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Generalización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37</a:t>
            </a:fld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68" y="2395380"/>
            <a:ext cx="6630126" cy="3388731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5523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Relación de Realización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38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Indica una relación donde una de las partes especifica un “contrato” y la otra parte garantiza llevarlo a cabo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Es una mezcla entre dependencia y generalización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Usamos generalizaciones para modelar conexiones del tipo: “Implementa”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Se usan principalmente para especificar la relación entre una interface y la clase que provee una operación para ella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76" y="4717312"/>
            <a:ext cx="4826000" cy="1663700"/>
          </a:xfrm>
          <a:prstGeom prst="rect">
            <a:avLst/>
          </a:prstGeom>
        </p:spPr>
      </p:pic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3026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211612-B671-45D3-801B-7CA31C19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err="1"/>
              <a:t>Sobrescritura</a:t>
            </a:r>
            <a:endParaRPr lang="es-AR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8A18664-A592-4CEB-B83F-EA654EB0C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La </a:t>
            </a:r>
            <a:r>
              <a:rPr lang="es-AR" dirty="0" err="1"/>
              <a:t>sobrescritura</a:t>
            </a:r>
            <a:r>
              <a:rPr lang="es-AR" dirty="0"/>
              <a:t> de un método es una forma de especializar o cambiar la funcionalidad de un método de una clase padre</a:t>
            </a:r>
          </a:p>
          <a:p>
            <a:r>
              <a:rPr lang="es-AR" dirty="0"/>
              <a:t>El método tiene que ser igual al del padre, aunque se puede aumentar la visibilidad (cambiar de </a:t>
            </a:r>
            <a:r>
              <a:rPr lang="es-AR" dirty="0" err="1"/>
              <a:t>protected</a:t>
            </a:r>
            <a:r>
              <a:rPr lang="es-AR" dirty="0"/>
              <a:t> a </a:t>
            </a:r>
            <a:r>
              <a:rPr lang="es-AR" dirty="0" err="1"/>
              <a:t>public</a:t>
            </a:r>
            <a:r>
              <a:rPr lang="es-AR" dirty="0"/>
              <a:t>, por ejemplo)</a:t>
            </a:r>
          </a:p>
          <a:p>
            <a:r>
              <a:rPr lang="es-AR" dirty="0"/>
              <a:t>No se puede reducir la visibilidad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AB1112ED-E000-4E0D-8374-B9B7FD8E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>
                <a:solidFill>
                  <a:schemeClr val="bg1"/>
                </a:solidFill>
              </a:rPr>
              <a:t>Módulo 2: Programación Orientada a Objetos</a:t>
            </a:r>
            <a:endParaRPr lang="es-ES_tradn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7F838839-FA5A-468C-BE73-6B8FC6FC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813769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39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Implemente las clases y los métodos Java que se describen en el siguiente diagrama de clases </a:t>
            </a:r>
            <a:r>
              <a:rPr lang="es-ES_tradnl" sz="2000" dirty="0"/>
              <a:t>(no es necesario implementar los cuerpos de los </a:t>
            </a:r>
            <a:r>
              <a:rPr lang="es-ES" sz="2000" dirty="0"/>
              <a:t>métodos)</a:t>
            </a:r>
            <a:r>
              <a:rPr lang="es-ES_tradnl" sz="2000" dirty="0"/>
              <a:t>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_tradnl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69099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40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0E9CDE-30AA-4C51-9A01-0BBB16CAA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" y="808291"/>
            <a:ext cx="9144000" cy="5767133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474222E0-FB37-4957-BD82-F0B14DE3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3841"/>
            <a:ext cx="4571999" cy="646138"/>
          </a:xfrm>
        </p:spPr>
        <p:txBody>
          <a:bodyPr>
            <a:normAutofit/>
          </a:bodyPr>
          <a:lstStyle/>
          <a:p>
            <a:pPr marL="0" lvl="3" indent="0" algn="ctr">
              <a:spcBef>
                <a:spcPts val="1000"/>
              </a:spcBef>
              <a:buNone/>
            </a:pPr>
            <a:r>
              <a:rPr lang="es-ES_tradnl" sz="3200" b="1" dirty="0">
                <a:solidFill>
                  <a:srgbClr val="FF0000"/>
                </a:solidFill>
              </a:rPr>
              <a:t>Sistema de Biblioteca</a:t>
            </a:r>
            <a:endParaRPr lang="es-ES_tradnl" sz="2400" b="1" dirty="0">
              <a:solidFill>
                <a:srgbClr val="FF0000"/>
              </a:solidFill>
            </a:endParaRP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="" xmlns:p14="http://schemas.microsoft.com/office/powerpoint/2010/main" val="16071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41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474222E0-FB37-4957-BD82-F0B14DE3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54" y="784749"/>
            <a:ext cx="8040414" cy="1113125"/>
          </a:xfrm>
        </p:spPr>
        <p:txBody>
          <a:bodyPr>
            <a:normAutofit/>
          </a:bodyPr>
          <a:lstStyle/>
          <a:p>
            <a:pPr marL="0" lvl="3" indent="0" algn="ctr">
              <a:spcBef>
                <a:spcPts val="1000"/>
              </a:spcBef>
              <a:buNone/>
            </a:pPr>
            <a:r>
              <a:rPr lang="es-ES_tradnl" sz="3200" b="1" dirty="0">
                <a:solidFill>
                  <a:srgbClr val="FF0000"/>
                </a:solidFill>
              </a:rPr>
              <a:t>Sistema de  Biblioteca</a:t>
            </a:r>
            <a:endParaRPr lang="es-ES_tradnl" sz="2400" b="1" dirty="0">
              <a:solidFill>
                <a:srgbClr val="FF0000"/>
              </a:solidFill>
            </a:endParaRP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0" lvl="3" indent="0">
              <a:spcBef>
                <a:spcPts val="1000"/>
              </a:spcBef>
              <a:buNone/>
            </a:pPr>
            <a:endParaRPr lang="es-E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4BC089-E52D-40B7-82FC-EB69FD6F3DD2}"/>
              </a:ext>
            </a:extLst>
          </p:cNvPr>
          <p:cNvSpPr txBox="1"/>
          <p:nvPr/>
        </p:nvSpPr>
        <p:spPr>
          <a:xfrm>
            <a:off x="185527" y="3903124"/>
            <a:ext cx="1935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4">
              <a:spcBef>
                <a:spcPts val="1000"/>
              </a:spcBef>
            </a:pPr>
            <a:r>
              <a:rPr lang="es-ES_tradnl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ES_tradnl" sz="2400" b="1" dirty="0">
                <a:latin typeface="Arial" panose="020B0604020202020204" pitchFamily="34" charset="0"/>
                <a:cs typeface="Arial" panose="020B0604020202020204" pitchFamily="34" charset="0"/>
              </a:rPr>
              <a:t>: +</a:t>
            </a:r>
          </a:p>
          <a:p>
            <a:endParaRPr lang="es-C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68478AA-B7CE-439C-99DE-A48C4D0833B7}"/>
              </a:ext>
            </a:extLst>
          </p:cNvPr>
          <p:cNvSpPr txBox="1"/>
          <p:nvPr/>
        </p:nvSpPr>
        <p:spPr>
          <a:xfrm>
            <a:off x="631496" y="2255171"/>
            <a:ext cx="192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ES_tradnl" sz="2400" b="1" dirty="0">
                <a:latin typeface="Arial" panose="020B0604020202020204" pitchFamily="34" charset="0"/>
                <a:cs typeface="Arial" panose="020B0604020202020204" pitchFamily="34" charset="0"/>
              </a:rPr>
              <a:t>: -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4EBD314-DC7B-4038-8041-10A68BB4197C}"/>
              </a:ext>
            </a:extLst>
          </p:cNvPr>
          <p:cNvCxnSpPr>
            <a:cxnSpLocks/>
          </p:cNvCxnSpPr>
          <p:nvPr/>
        </p:nvCxnSpPr>
        <p:spPr>
          <a:xfrm>
            <a:off x="2211878" y="2506694"/>
            <a:ext cx="744156" cy="2101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4F08CB32-0FB2-4351-AA3C-21742B0794A9}"/>
              </a:ext>
            </a:extLst>
          </p:cNvPr>
          <p:cNvCxnSpPr>
            <a:cxnSpLocks/>
          </p:cNvCxnSpPr>
          <p:nvPr/>
        </p:nvCxnSpPr>
        <p:spPr>
          <a:xfrm>
            <a:off x="2012426" y="4141165"/>
            <a:ext cx="9436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78ED514B-C76A-4AF8-BFA8-C5C3122D3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23" y="1977646"/>
            <a:ext cx="5864745" cy="43270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64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42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1959443"/>
            <a:ext cx="7886700" cy="4551895"/>
          </a:xfrm>
        </p:spPr>
        <p:txBody>
          <a:bodyPr>
            <a:normAutofit fontScale="77500" lnSpcReduction="20000"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s-CO" sz="2800" dirty="0" err="1">
                <a:solidFill>
                  <a:srgbClr val="0000E6"/>
                </a:solidFill>
                <a:latin typeface="Monospaced"/>
              </a:rPr>
              <a:t>public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800" dirty="0" err="1">
                <a:solidFill>
                  <a:srgbClr val="0000E6"/>
                </a:solidFill>
                <a:latin typeface="Monospaced"/>
              </a:rPr>
              <a:t>class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800" b="1" dirty="0">
                <a:solidFill>
                  <a:srgbClr val="000000"/>
                </a:solidFill>
                <a:latin typeface="Monospaced"/>
              </a:rPr>
              <a:t>Ejemplar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{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800" dirty="0">
                <a:solidFill>
                  <a:srgbClr val="0000E6"/>
                </a:solidFill>
                <a:latin typeface="Monospaced"/>
              </a:rPr>
              <a:t>	</a:t>
            </a:r>
            <a:r>
              <a:rPr lang="es-CO" sz="2800" dirty="0" err="1">
                <a:solidFill>
                  <a:srgbClr val="0000E6"/>
                </a:solidFill>
                <a:latin typeface="Monospaced"/>
              </a:rPr>
              <a:t>private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800" dirty="0" err="1">
                <a:solidFill>
                  <a:srgbClr val="0000E6"/>
                </a:solidFill>
                <a:latin typeface="Monospaced"/>
              </a:rPr>
              <a:t>int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800" dirty="0" err="1">
                <a:solidFill>
                  <a:srgbClr val="009900"/>
                </a:solidFill>
                <a:latin typeface="Monospaced"/>
              </a:rPr>
              <a:t>nro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;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800" dirty="0">
                <a:solidFill>
                  <a:srgbClr val="000000"/>
                </a:solidFill>
                <a:latin typeface="Monospaced"/>
              </a:rPr>
              <a:t>	</a:t>
            </a:r>
            <a:r>
              <a:rPr lang="es-CO" sz="2800" dirty="0" err="1">
                <a:solidFill>
                  <a:srgbClr val="0000E6"/>
                </a:solidFill>
                <a:latin typeface="Monospaced"/>
              </a:rPr>
              <a:t>private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800" dirty="0" err="1">
                <a:solidFill>
                  <a:srgbClr val="0000E6"/>
                </a:solidFill>
                <a:latin typeface="Monospaced"/>
              </a:rPr>
              <a:t>boolean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800" dirty="0">
                <a:solidFill>
                  <a:srgbClr val="009900"/>
                </a:solidFill>
                <a:latin typeface="Monospaced"/>
              </a:rPr>
              <a:t>prestado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;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800" dirty="0">
                <a:solidFill>
                  <a:srgbClr val="000000"/>
                </a:solidFill>
                <a:latin typeface="Monospaced"/>
              </a:rPr>
              <a:t>	</a:t>
            </a:r>
            <a:r>
              <a:rPr lang="es-CO" sz="2800" dirty="0" err="1">
                <a:solidFill>
                  <a:srgbClr val="0000E6"/>
                </a:solidFill>
                <a:latin typeface="Monospaced"/>
              </a:rPr>
              <a:t>public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800" b="1" dirty="0">
                <a:solidFill>
                  <a:srgbClr val="000000"/>
                </a:solidFill>
                <a:latin typeface="Monospaced"/>
              </a:rPr>
              <a:t>Ejemplar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() {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800" dirty="0">
                <a:solidFill>
                  <a:srgbClr val="000000"/>
                </a:solidFill>
                <a:latin typeface="Monospaced"/>
              </a:rPr>
              <a:t>		</a:t>
            </a:r>
            <a:r>
              <a:rPr lang="es-CO" sz="2800" dirty="0">
                <a:solidFill>
                  <a:srgbClr val="009900"/>
                </a:solidFill>
                <a:latin typeface="Monospaced"/>
              </a:rPr>
              <a:t>prestado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=</a:t>
            </a:r>
            <a:r>
              <a:rPr lang="es-CO" sz="2800" dirty="0">
                <a:solidFill>
                  <a:srgbClr val="0000E6"/>
                </a:solidFill>
                <a:latin typeface="Monospaced"/>
              </a:rPr>
              <a:t>false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;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800" dirty="0">
                <a:solidFill>
                  <a:srgbClr val="000000"/>
                </a:solidFill>
                <a:latin typeface="Monospaced"/>
              </a:rPr>
              <a:t>	}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800" dirty="0">
                <a:solidFill>
                  <a:srgbClr val="000000"/>
                </a:solidFill>
                <a:latin typeface="Monospaced"/>
              </a:rPr>
              <a:t>	</a:t>
            </a:r>
            <a:r>
              <a:rPr lang="es-CO" sz="2800" dirty="0" err="1">
                <a:solidFill>
                  <a:srgbClr val="0000E6"/>
                </a:solidFill>
                <a:latin typeface="Monospaced"/>
              </a:rPr>
              <a:t>public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800" dirty="0" err="1">
                <a:solidFill>
                  <a:srgbClr val="0000E6"/>
                </a:solidFill>
                <a:latin typeface="Monospaced"/>
              </a:rPr>
              <a:t>void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800" b="1" dirty="0">
                <a:solidFill>
                  <a:srgbClr val="000000"/>
                </a:solidFill>
                <a:latin typeface="Monospaced"/>
              </a:rPr>
              <a:t>prestar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(){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800" dirty="0">
                <a:solidFill>
                  <a:srgbClr val="000000"/>
                </a:solidFill>
                <a:latin typeface="Monospaced"/>
              </a:rPr>
              <a:t>		</a:t>
            </a:r>
            <a:r>
              <a:rPr lang="es-CO" sz="2800" dirty="0">
                <a:solidFill>
                  <a:srgbClr val="009900"/>
                </a:solidFill>
                <a:latin typeface="Monospaced"/>
              </a:rPr>
              <a:t>prestado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=</a:t>
            </a:r>
            <a:r>
              <a:rPr lang="es-CO" sz="2800" dirty="0">
                <a:solidFill>
                  <a:srgbClr val="0000E6"/>
                </a:solidFill>
                <a:latin typeface="Monospaced"/>
              </a:rPr>
              <a:t>true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;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800" dirty="0">
                <a:solidFill>
                  <a:srgbClr val="000000"/>
                </a:solidFill>
                <a:latin typeface="Monospaced"/>
              </a:rPr>
              <a:t>	}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800" dirty="0">
                <a:solidFill>
                  <a:srgbClr val="0000E6"/>
                </a:solidFill>
                <a:latin typeface="Monospaced"/>
              </a:rPr>
              <a:t>	</a:t>
            </a:r>
            <a:r>
              <a:rPr lang="es-CO" sz="2800" dirty="0" err="1">
                <a:solidFill>
                  <a:srgbClr val="0000E6"/>
                </a:solidFill>
                <a:latin typeface="Monospaced"/>
              </a:rPr>
              <a:t>public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800" dirty="0" err="1">
                <a:solidFill>
                  <a:srgbClr val="0000E6"/>
                </a:solidFill>
                <a:latin typeface="Monospaced"/>
              </a:rPr>
              <a:t>void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800" b="1" dirty="0" err="1">
                <a:solidFill>
                  <a:srgbClr val="000000"/>
                </a:solidFill>
                <a:latin typeface="Monospaced"/>
              </a:rPr>
              <a:t>registrarDevolucion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(){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800" dirty="0">
                <a:solidFill>
                  <a:srgbClr val="000000"/>
                </a:solidFill>
                <a:latin typeface="Monospaced"/>
              </a:rPr>
              <a:t>		</a:t>
            </a:r>
            <a:r>
              <a:rPr lang="es-CO" sz="2800" dirty="0">
                <a:solidFill>
                  <a:srgbClr val="009900"/>
                </a:solidFill>
                <a:latin typeface="Monospaced"/>
              </a:rPr>
              <a:t>prestado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=</a:t>
            </a:r>
            <a:r>
              <a:rPr lang="es-CO" sz="2800" dirty="0">
                <a:solidFill>
                  <a:srgbClr val="0000E6"/>
                </a:solidFill>
                <a:latin typeface="Monospaced"/>
              </a:rPr>
              <a:t>false</a:t>
            </a:r>
            <a:r>
              <a:rPr lang="es-CO" sz="2800" dirty="0">
                <a:solidFill>
                  <a:srgbClr val="000000"/>
                </a:solidFill>
                <a:latin typeface="Monospaced"/>
              </a:rPr>
              <a:t>;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800" dirty="0">
                <a:solidFill>
                  <a:srgbClr val="000000"/>
                </a:solidFill>
                <a:latin typeface="Monospaced"/>
              </a:rPr>
              <a:t>	} </a:t>
            </a:r>
          </a:p>
          <a:p>
            <a:pPr marL="0" lvl="3" indent="0">
              <a:spcBef>
                <a:spcPts val="1000"/>
              </a:spcBef>
              <a:buNone/>
            </a:pPr>
            <a:endParaRPr lang="es-CO" sz="2800" dirty="0">
              <a:solidFill>
                <a:srgbClr val="000000"/>
              </a:solidFill>
              <a:latin typeface="Monospaced"/>
            </a:endParaRPr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2739C97-CFBE-46F2-BA22-E017A7B5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60" y="1959443"/>
            <a:ext cx="3537684" cy="26101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6704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43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1797269"/>
            <a:ext cx="7886700" cy="4714069"/>
          </a:xfrm>
        </p:spPr>
        <p:txBody>
          <a:bodyPr>
            <a:norm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s-CO" sz="2200" dirty="0" err="1">
                <a:solidFill>
                  <a:srgbClr val="0000E6"/>
                </a:solidFill>
                <a:latin typeface="Monospaced"/>
              </a:rPr>
              <a:t>public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200" dirty="0" err="1">
                <a:solidFill>
                  <a:srgbClr val="0000E6"/>
                </a:solidFill>
                <a:latin typeface="Monospaced"/>
              </a:rPr>
              <a:t>class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200" b="1" dirty="0">
                <a:solidFill>
                  <a:srgbClr val="000000"/>
                </a:solidFill>
                <a:latin typeface="Monospaced"/>
              </a:rPr>
              <a:t>Ejemplar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{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200" dirty="0">
                <a:solidFill>
                  <a:srgbClr val="0000E6"/>
                </a:solidFill>
                <a:latin typeface="Monospaced"/>
              </a:rPr>
              <a:t>	…..</a:t>
            </a:r>
            <a:endParaRPr lang="es-CO" sz="2200" b="1" dirty="0">
              <a:solidFill>
                <a:srgbClr val="000000"/>
              </a:solidFill>
              <a:latin typeface="Monospaced"/>
            </a:endParaRPr>
          </a:p>
          <a:p>
            <a:pPr marL="0" lvl="3" indent="0">
              <a:spcBef>
                <a:spcPts val="1000"/>
              </a:spcBef>
              <a:buNone/>
            </a:pPr>
            <a:r>
              <a:rPr lang="es-CO" sz="2200" b="1" dirty="0">
                <a:solidFill>
                  <a:srgbClr val="000000"/>
                </a:solidFill>
                <a:latin typeface="Monospaced"/>
              </a:rPr>
              <a:t>	</a:t>
            </a:r>
            <a:r>
              <a:rPr lang="es-CO" sz="2200" dirty="0" err="1">
                <a:solidFill>
                  <a:srgbClr val="0000E6"/>
                </a:solidFill>
                <a:latin typeface="Monospaced"/>
              </a:rPr>
              <a:t>public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200" dirty="0" err="1">
                <a:solidFill>
                  <a:srgbClr val="0000E6"/>
                </a:solidFill>
                <a:latin typeface="Monospaced"/>
              </a:rPr>
              <a:t>boolean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200" b="1" dirty="0" err="1">
                <a:solidFill>
                  <a:srgbClr val="000000"/>
                </a:solidFill>
                <a:latin typeface="Monospaced"/>
              </a:rPr>
              <a:t>estaPrestado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(){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200" dirty="0">
                <a:solidFill>
                  <a:srgbClr val="000000"/>
                </a:solidFill>
                <a:latin typeface="Monospaced"/>
              </a:rPr>
              <a:t>		</a:t>
            </a:r>
            <a:r>
              <a:rPr lang="es-CO" sz="2200" dirty="0" err="1">
                <a:solidFill>
                  <a:srgbClr val="0000E6"/>
                </a:solidFill>
                <a:latin typeface="Monospaced"/>
              </a:rPr>
              <a:t>return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200" dirty="0">
                <a:solidFill>
                  <a:srgbClr val="009900"/>
                </a:solidFill>
                <a:latin typeface="Monospaced"/>
              </a:rPr>
              <a:t>prestado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;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200" dirty="0">
                <a:solidFill>
                  <a:srgbClr val="000000"/>
                </a:solidFill>
                <a:latin typeface="Monospaced"/>
              </a:rPr>
              <a:t>	}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200" dirty="0">
                <a:solidFill>
                  <a:srgbClr val="000000"/>
                </a:solidFill>
                <a:latin typeface="Monospaced"/>
              </a:rPr>
              <a:t>	</a:t>
            </a:r>
            <a:r>
              <a:rPr lang="es-CO" sz="2200" dirty="0" err="1">
                <a:solidFill>
                  <a:srgbClr val="0000E6"/>
                </a:solidFill>
                <a:latin typeface="Monospaced"/>
              </a:rPr>
              <a:t>public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200" dirty="0" err="1">
                <a:solidFill>
                  <a:srgbClr val="0000E6"/>
                </a:solidFill>
                <a:latin typeface="Monospaced"/>
              </a:rPr>
              <a:t>void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200" b="1" dirty="0" err="1">
                <a:solidFill>
                  <a:srgbClr val="000000"/>
                </a:solidFill>
                <a:latin typeface="Monospaced"/>
              </a:rPr>
              <a:t>setNro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(</a:t>
            </a:r>
            <a:r>
              <a:rPr lang="es-CO" sz="2200" dirty="0" err="1">
                <a:solidFill>
                  <a:srgbClr val="0000E6"/>
                </a:solidFill>
                <a:latin typeface="Monospaced"/>
              </a:rPr>
              <a:t>int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numero){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200" dirty="0">
                <a:solidFill>
                  <a:srgbClr val="000000"/>
                </a:solidFill>
                <a:latin typeface="Monospaced"/>
              </a:rPr>
              <a:t>		</a:t>
            </a:r>
            <a:r>
              <a:rPr lang="es-CO" sz="2200" dirty="0" err="1">
                <a:solidFill>
                  <a:srgbClr val="009900"/>
                </a:solidFill>
                <a:latin typeface="Monospaced"/>
              </a:rPr>
              <a:t>nro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=numero;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200" dirty="0">
                <a:solidFill>
                  <a:srgbClr val="000000"/>
                </a:solidFill>
                <a:latin typeface="Monospaced"/>
              </a:rPr>
              <a:t>	}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200" dirty="0">
                <a:solidFill>
                  <a:srgbClr val="0000E6"/>
                </a:solidFill>
                <a:latin typeface="Monospaced"/>
              </a:rPr>
              <a:t>	</a:t>
            </a:r>
            <a:r>
              <a:rPr lang="es-CO" sz="2200" dirty="0" err="1">
                <a:solidFill>
                  <a:srgbClr val="0000E6"/>
                </a:solidFill>
                <a:latin typeface="Monospaced"/>
              </a:rPr>
              <a:t>public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200" dirty="0" err="1">
                <a:solidFill>
                  <a:srgbClr val="0000E6"/>
                </a:solidFill>
                <a:latin typeface="Monospaced"/>
              </a:rPr>
              <a:t>int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200" b="1" dirty="0" err="1">
                <a:solidFill>
                  <a:srgbClr val="000000"/>
                </a:solidFill>
                <a:latin typeface="Monospaced"/>
              </a:rPr>
              <a:t>getNro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(){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200" dirty="0">
                <a:solidFill>
                  <a:srgbClr val="0000E6"/>
                </a:solidFill>
                <a:latin typeface="Monospaced"/>
              </a:rPr>
              <a:t>		</a:t>
            </a:r>
            <a:r>
              <a:rPr lang="es-CO" sz="2200" dirty="0" err="1">
                <a:solidFill>
                  <a:srgbClr val="0000E6"/>
                </a:solidFill>
                <a:latin typeface="Monospaced"/>
              </a:rPr>
              <a:t>return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 </a:t>
            </a:r>
            <a:r>
              <a:rPr lang="es-CO" sz="2200" dirty="0" err="1">
                <a:solidFill>
                  <a:srgbClr val="009900"/>
                </a:solidFill>
                <a:latin typeface="Monospaced"/>
              </a:rPr>
              <a:t>nro</a:t>
            </a:r>
            <a:r>
              <a:rPr lang="es-CO" sz="2200" dirty="0">
                <a:solidFill>
                  <a:srgbClr val="000000"/>
                </a:solidFill>
                <a:latin typeface="Monospaced"/>
              </a:rPr>
              <a:t>; 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s-CO" sz="2200" dirty="0">
                <a:solidFill>
                  <a:srgbClr val="000000"/>
                </a:solidFill>
                <a:latin typeface="Monospaced"/>
              </a:rPr>
              <a:t>} </a:t>
            </a:r>
            <a:endParaRPr lang="es-ES" sz="22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DD090B-504C-44BA-B1A0-2CF968299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60" y="1959443"/>
            <a:ext cx="3537684" cy="26101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2400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44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Implemente las clases y los métodos Java que se describen en el siguiente diagrama de clases </a:t>
            </a:r>
            <a:r>
              <a:rPr lang="es-ES_tradnl" sz="2000" dirty="0"/>
              <a:t>(no es necesario implementar los cuerpos de los </a:t>
            </a:r>
            <a:r>
              <a:rPr lang="es-ES" sz="2000" dirty="0"/>
              <a:t>métodos)</a:t>
            </a:r>
            <a:r>
              <a:rPr lang="es-ES_tradnl" sz="2000" dirty="0"/>
              <a:t>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581" y="4316005"/>
            <a:ext cx="2259419" cy="22594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07" y="2987749"/>
            <a:ext cx="6980274" cy="35235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18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40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45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9" y="2875226"/>
            <a:ext cx="2036743" cy="110135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652791" y="2328107"/>
            <a:ext cx="51780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java.util.Date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Juego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nombre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Date </a:t>
            </a:r>
            <a:r>
              <a:rPr lang="es-ES_tradnl" dirty="0">
                <a:solidFill>
                  <a:srgbClr val="009900"/>
                </a:solidFill>
              </a:rPr>
              <a:t>lanzamiento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nroPokemons</a:t>
            </a:r>
            <a:r>
              <a:rPr lang="es-ES_tradnl" dirty="0"/>
              <a:t>; </a:t>
            </a:r>
          </a:p>
          <a:p>
            <a:endParaRPr lang="es-ES_tradnl" dirty="0"/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Date </a:t>
            </a:r>
            <a:r>
              <a:rPr lang="es-ES_tradnl" b="1" dirty="0" err="1">
                <a:latin typeface="Monospaced" charset="0"/>
              </a:rPr>
              <a:t>getLanzamiento</a:t>
            </a:r>
            <a:r>
              <a:rPr lang="es-ES_tradnl" dirty="0"/>
              <a:t>()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return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lanzamiento</a:t>
            </a:r>
            <a:r>
              <a:rPr lang="es-ES_tradnl" dirty="0"/>
              <a:t>; </a:t>
            </a:r>
          </a:p>
          <a:p>
            <a:r>
              <a:rPr lang="es-ES_tradnl" dirty="0"/>
              <a:t>  } </a:t>
            </a:r>
          </a:p>
          <a:p>
            <a:endParaRPr lang="es-ES_tradnl" dirty="0"/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setLanzamiento</a:t>
            </a:r>
            <a:r>
              <a:rPr lang="es-ES_tradnl" dirty="0"/>
              <a:t>(Date lanzamiento)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  </a:t>
            </a:r>
            <a:r>
              <a:rPr lang="es-ES_tradnl" dirty="0" err="1">
                <a:solidFill>
                  <a:srgbClr val="0000E6"/>
                </a:solidFill>
              </a:rPr>
              <a:t>this</a:t>
            </a:r>
            <a:r>
              <a:rPr lang="es-ES_tradnl" dirty="0" err="1"/>
              <a:t>.</a:t>
            </a:r>
            <a:r>
              <a:rPr lang="es-ES_tradnl" dirty="0" err="1">
                <a:solidFill>
                  <a:srgbClr val="009900"/>
                </a:solidFill>
              </a:rPr>
              <a:t>lanzamiento</a:t>
            </a:r>
            <a:r>
              <a:rPr lang="es-ES_tradnl" dirty="0"/>
              <a:t> = lanzamiento; </a:t>
            </a:r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07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46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40" y="4571623"/>
            <a:ext cx="4260761" cy="122031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254103" y="2962874"/>
            <a:ext cx="5178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>
                <a:solidFill>
                  <a:srgbClr val="0000E6"/>
                </a:solidFill>
              </a:rPr>
              <a:t>interface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Criterio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int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compare</a:t>
            </a:r>
            <a:r>
              <a:rPr lang="es-ES_tradnl" dirty="0"/>
              <a:t>(</a:t>
            </a:r>
            <a:r>
              <a:rPr lang="es-ES_tradnl" dirty="0" err="1"/>
              <a:t>Pokemon</a:t>
            </a:r>
            <a:r>
              <a:rPr lang="es-ES_tradnl" dirty="0"/>
              <a:t> p1,Pokemon p2);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113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47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5" y="3782719"/>
            <a:ext cx="1892300" cy="11303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490106" y="286547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Pokemon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sobrenombre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especie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lugarDeCaptura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Juego </a:t>
            </a:r>
            <a:r>
              <a:rPr lang="es-ES_tradnl" dirty="0">
                <a:solidFill>
                  <a:srgbClr val="009900"/>
                </a:solidFill>
              </a:rPr>
              <a:t>procedencia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mostrarFicha</a:t>
            </a:r>
            <a:r>
              <a:rPr lang="es-ES_tradnl" dirty="0"/>
              <a:t>(){ </a:t>
            </a:r>
          </a:p>
          <a:p>
            <a:r>
              <a:rPr lang="es-ES_tradnl" dirty="0"/>
              <a:t>  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endParaRPr lang="es-ES_tradnl" dirty="0"/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536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48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7" y="3573169"/>
            <a:ext cx="2222500" cy="7747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914650" y="2547376"/>
            <a:ext cx="62293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java.util.List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Pokedex</a:t>
            </a:r>
            <a:r>
              <a:rPr lang="es-ES_tradnl" dirty="0"/>
              <a:t> {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&lt;</a:t>
            </a:r>
            <a:r>
              <a:rPr lang="es-ES_tradnl" dirty="0" err="1"/>
              <a:t>Pokemon</a:t>
            </a:r>
            <a:r>
              <a:rPr lang="es-ES_tradnl" dirty="0"/>
              <a:t>&gt; </a:t>
            </a:r>
            <a:r>
              <a:rPr lang="es-ES_tradnl" dirty="0" err="1">
                <a:solidFill>
                  <a:srgbClr val="009900"/>
                </a:solidFill>
              </a:rPr>
              <a:t>pokemons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agregarPokemon</a:t>
            </a:r>
            <a:r>
              <a:rPr lang="es-ES_tradnl" dirty="0"/>
              <a:t>(</a:t>
            </a:r>
            <a:r>
              <a:rPr lang="es-ES_tradnl" dirty="0" err="1"/>
              <a:t>Pokemon</a:t>
            </a:r>
            <a:r>
              <a:rPr lang="es-ES_tradnl" dirty="0"/>
              <a:t> p){ </a:t>
            </a:r>
          </a:p>
          <a:p>
            <a:r>
              <a:rPr lang="es-ES_tradnl" dirty="0">
                <a:solidFill>
                  <a:srgbClr val="009900"/>
                </a:solidFill>
              </a:rPr>
              <a:t>    </a:t>
            </a:r>
            <a:r>
              <a:rPr lang="es-ES_tradnl" dirty="0" err="1">
                <a:solidFill>
                  <a:srgbClr val="009900"/>
                </a:solidFill>
              </a:rPr>
              <a:t>pokemons</a:t>
            </a:r>
            <a:r>
              <a:rPr lang="es-ES_tradnl" dirty="0" err="1"/>
              <a:t>.add</a:t>
            </a:r>
            <a:r>
              <a:rPr lang="es-ES_tradnl" dirty="0"/>
              <a:t>(p); </a:t>
            </a:r>
          </a:p>
          <a:p>
            <a:r>
              <a:rPr lang="es-ES_tradnl" dirty="0"/>
              <a:t>  }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&lt;</a:t>
            </a:r>
            <a:r>
              <a:rPr lang="es-ES_tradnl" dirty="0" err="1"/>
              <a:t>Pokemon</a:t>
            </a:r>
            <a:r>
              <a:rPr lang="es-ES_tradnl" dirty="0"/>
              <a:t>&gt; </a:t>
            </a:r>
            <a:r>
              <a:rPr lang="es-ES_tradnl" b="1" dirty="0" err="1">
                <a:latin typeface="Monospaced" charset="0"/>
              </a:rPr>
              <a:t>listarPokemons</a:t>
            </a:r>
            <a:r>
              <a:rPr lang="es-ES_tradnl" dirty="0"/>
              <a:t>(Criterio c){ </a:t>
            </a:r>
          </a:p>
          <a:p>
            <a:r>
              <a:rPr lang="es-ES" dirty="0"/>
              <a:t>  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60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99BCEAC-9722-46FC-ABA8-9A04B57B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/>
              <a:t>Super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D1DA332-806C-4C15-B952-820C1C596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Permite acceder a atributos y métodos en “superclases” o clases padre</a:t>
            </a:r>
          </a:p>
          <a:p>
            <a:r>
              <a:rPr lang="es-AR" dirty="0"/>
              <a:t>Es especialmente útil cuando queremos reutilizar funcionalidad que se encuentra en la clase superior</a:t>
            </a:r>
          </a:p>
          <a:p>
            <a:r>
              <a:rPr lang="es-AR" dirty="0"/>
              <a:t>A veces, es obligatorio usarlo en nuestros constructores si la clase superior tiene un constructor que nos obliga a mandar ciertos parámetros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C355A52-BD2F-49A5-AC07-EA8D275E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>
                <a:solidFill>
                  <a:schemeClr val="bg1"/>
                </a:solidFill>
              </a:rPr>
              <a:t>Módulo 2: Programación Orientada a Objetos</a:t>
            </a:r>
            <a:endParaRPr lang="es-ES_tradn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0D24700E-4FB3-44A6-B942-264725EA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2973221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49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973" y="2306736"/>
            <a:ext cx="3441700" cy="16637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42029" y="1838904"/>
            <a:ext cx="110859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rgbClr val="0000E6"/>
                </a:solidFill>
              </a:rPr>
              <a:t>import</a:t>
            </a:r>
            <a:r>
              <a:rPr lang="es-ES_tradnl" dirty="0"/>
              <a:t> </a:t>
            </a:r>
            <a:r>
              <a:rPr lang="es-ES_tradnl" dirty="0" err="1"/>
              <a:t>java.util.Date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class</a:t>
            </a:r>
            <a:r>
              <a:rPr lang="es-ES_tradnl" dirty="0"/>
              <a:t> </a:t>
            </a:r>
            <a:r>
              <a:rPr lang="es-ES_tradnl" b="1" dirty="0">
                <a:latin typeface="Monospaced" charset="0"/>
              </a:rPr>
              <a:t>Jugador</a:t>
            </a:r>
            <a:r>
              <a:rPr lang="es-ES_tradnl" dirty="0"/>
              <a:t> {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nombre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apellido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usuario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clave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Date </a:t>
            </a:r>
            <a:r>
              <a:rPr lang="es-ES_tradnl" dirty="0" err="1">
                <a:solidFill>
                  <a:srgbClr val="009900"/>
                </a:solidFill>
              </a:rPr>
              <a:t>fechaNacimiento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9900"/>
                </a:solidFill>
              </a:rPr>
              <a:t>email</a:t>
            </a:r>
            <a:r>
              <a:rPr lang="es-ES_tradnl" dirty="0"/>
              <a:t>; </a:t>
            </a: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private</a:t>
            </a:r>
            <a:r>
              <a:rPr lang="es-ES_tradnl" dirty="0"/>
              <a:t> </a:t>
            </a:r>
            <a:r>
              <a:rPr lang="es-ES_tradnl" dirty="0" err="1"/>
              <a:t>Pokedex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9900"/>
                </a:solidFill>
              </a:rPr>
              <a:t>pokedex</a:t>
            </a:r>
            <a:r>
              <a:rPr lang="es-ES_tradnl" dirty="0"/>
              <a:t>; </a:t>
            </a:r>
          </a:p>
          <a:p>
            <a:endParaRPr lang="es-ES_tradnl" dirty="0">
              <a:solidFill>
                <a:srgbClr val="0000E6"/>
              </a:solidFill>
            </a:endParaRPr>
          </a:p>
          <a:p>
            <a:r>
              <a:rPr lang="es-ES_tradnl" dirty="0">
                <a:solidFill>
                  <a:srgbClr val="0000E6"/>
                </a:solidFill>
              </a:rPr>
              <a:t>  </a:t>
            </a:r>
            <a:r>
              <a:rPr lang="es-ES_tradnl" dirty="0" err="1">
                <a:solidFill>
                  <a:srgbClr val="0000E6"/>
                </a:solidFill>
              </a:rPr>
              <a:t>public</a:t>
            </a:r>
            <a:r>
              <a:rPr lang="es-ES_tradnl" dirty="0"/>
              <a:t> </a:t>
            </a:r>
            <a:r>
              <a:rPr lang="es-ES_tradnl" dirty="0" err="1">
                <a:solidFill>
                  <a:srgbClr val="0000E6"/>
                </a:solidFill>
              </a:rPr>
              <a:t>void</a:t>
            </a:r>
            <a:r>
              <a:rPr lang="es-ES_tradnl" dirty="0"/>
              <a:t> </a:t>
            </a:r>
            <a:r>
              <a:rPr lang="es-ES_tradnl" b="1" dirty="0" err="1">
                <a:latin typeface="Monospaced" charset="0"/>
              </a:rPr>
              <a:t>agregarPokemon</a:t>
            </a:r>
            <a:r>
              <a:rPr lang="es-ES_tradnl" dirty="0"/>
              <a:t>(</a:t>
            </a:r>
            <a:r>
              <a:rPr lang="es-ES_tradnl" dirty="0" err="1"/>
              <a:t>String</a:t>
            </a:r>
            <a:r>
              <a:rPr lang="es-ES_tradnl" dirty="0"/>
              <a:t> sobrenombre, </a:t>
            </a:r>
            <a:r>
              <a:rPr lang="es-ES_tradnl" dirty="0" err="1"/>
              <a:t>String</a:t>
            </a:r>
            <a:r>
              <a:rPr lang="es-ES_tradnl" dirty="0"/>
              <a:t> especie, </a:t>
            </a:r>
            <a:r>
              <a:rPr lang="es-ES_tradnl" dirty="0" err="1"/>
              <a:t>String</a:t>
            </a:r>
            <a:r>
              <a:rPr lang="es-ES_tradnl" dirty="0"/>
              <a:t> </a:t>
            </a:r>
            <a:r>
              <a:rPr lang="es-ES_tradnl" dirty="0" err="1"/>
              <a:t>lugarDeCaptura</a:t>
            </a:r>
            <a:r>
              <a:rPr lang="es-ES_tradnl" dirty="0"/>
              <a:t>, </a:t>
            </a:r>
          </a:p>
          <a:p>
            <a:r>
              <a:rPr lang="es-ES_tradnl" dirty="0"/>
              <a:t>                                                        Juego procedencia){ </a:t>
            </a:r>
          </a:p>
          <a:p>
            <a:r>
              <a:rPr lang="es-ES_tradnl" dirty="0"/>
              <a:t>     </a:t>
            </a:r>
            <a:r>
              <a:rPr lang="mr-IN" dirty="0"/>
              <a:t>…</a:t>
            </a:r>
            <a:endParaRPr lang="es-ES_tradnl" dirty="0"/>
          </a:p>
          <a:p>
            <a:r>
              <a:rPr lang="es-ES_tradnl" dirty="0"/>
              <a:t>  } </a:t>
            </a:r>
          </a:p>
          <a:p>
            <a:r>
              <a:rPr lang="es-ES_tradn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474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50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Se usan para modelar el flujo de control de una operación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Muestran los mensajes intercambiados entre un conjunto de objetos para realizar una tarea especifica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Hace énfasis en el orden en que se envían los mensajes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Tiene 2 componentes principales: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Objetos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Mensajes</a:t>
            </a:r>
            <a:endParaRPr lang="es-ES" sz="24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65" y="4003052"/>
            <a:ext cx="5508412" cy="2550818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r>
              <a:rPr lang="es-ES_tradnl"/>
              <a:t/>
            </a:r>
            <a:br>
              <a:rPr lang="es-ES_tradnl"/>
            </a:br>
            <a:r>
              <a:rPr lang="es-ES_tradnl" sz="2800" i="1"/>
              <a:t>Concepto</a:t>
            </a:r>
            <a:endParaRPr lang="es-ES_tradnl" sz="3100" i="1" dirty="0"/>
          </a:p>
        </p:txBody>
      </p:sp>
    </p:spTree>
    <p:extLst>
      <p:ext uri="{BB962C8B-B14F-4D97-AF65-F5344CB8AC3E}">
        <p14:creationId xmlns="" xmlns:p14="http://schemas.microsoft.com/office/powerpoint/2010/main" val="7485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10" y="3405690"/>
            <a:ext cx="3808811" cy="2404833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51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lnSpcReduction="10000"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100" dirty="0"/>
              <a:t>Son instancias de las clases contenidas en un diagrama de clases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100" dirty="0"/>
              <a:t>Gráficamente el objeto se dibuja como un rectángulo con su nombre de instancia y clase subrayados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1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100" dirty="0"/>
              <a:t>La línea de vida indica el tiempo durante el que existe el objeto</a:t>
            </a:r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Objetos</a:t>
            </a:r>
            <a:endParaRPr lang="es-ES_tradnl" sz="3100" i="1" dirty="0"/>
          </a:p>
        </p:txBody>
      </p:sp>
    </p:spTree>
    <p:extLst>
      <p:ext uri="{BB962C8B-B14F-4D97-AF65-F5344CB8AC3E}">
        <p14:creationId xmlns="" xmlns:p14="http://schemas.microsoft.com/office/powerpoint/2010/main" val="12337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274" y="4465679"/>
            <a:ext cx="4493890" cy="2130724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52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959" y="2160000"/>
            <a:ext cx="9270263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Los mensajes son la especificación de la comunicación entre objetos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Permiten modelar distintos tipos de acciones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Call</a:t>
            </a:r>
            <a:r>
              <a:rPr lang="es-ES" sz="2000" dirty="0"/>
              <a:t>: invocación de una operación de un objeto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Return</a:t>
            </a:r>
            <a:r>
              <a:rPr lang="es-ES" sz="2000" dirty="0"/>
              <a:t>: valor de retorno de una operación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Create</a:t>
            </a:r>
            <a:r>
              <a:rPr lang="es-ES" sz="2000" dirty="0"/>
              <a:t>: creación de un objeto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Destroy</a:t>
            </a:r>
            <a:r>
              <a:rPr lang="es-ES" sz="2000" dirty="0"/>
              <a:t>: destrucción de un objeto</a:t>
            </a:r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Mensajes</a:t>
            </a:r>
            <a:endParaRPr lang="es-ES_tradnl" sz="3100" i="1" dirty="0"/>
          </a:p>
        </p:txBody>
      </p:sp>
    </p:spTree>
    <p:extLst>
      <p:ext uri="{BB962C8B-B14F-4D97-AF65-F5344CB8AC3E}">
        <p14:creationId xmlns="" xmlns:p14="http://schemas.microsoft.com/office/powerpoint/2010/main" val="14892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000"/>
            <a:ext cx="9143968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Implementando desde el Diagrama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53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" y="2064880"/>
            <a:ext cx="9143968" cy="942690"/>
          </a:xfrm>
        </p:spPr>
        <p:txBody>
          <a:bodyPr>
            <a:normAutofit/>
          </a:bodyPr>
          <a:lstStyle/>
          <a:p>
            <a:r>
              <a:rPr lang="es-ES_tradnl" sz="2000" dirty="0"/>
              <a:t>Hagamos el diagrama de secuencia que inicia cuando un objeto </a:t>
            </a:r>
            <a:r>
              <a:rPr lang="es-ES_tradnl" sz="2000" b="1" dirty="0"/>
              <a:t>p</a:t>
            </a:r>
            <a:r>
              <a:rPr lang="es-ES_tradnl" sz="2000" dirty="0"/>
              <a:t> de la clase </a:t>
            </a:r>
            <a:r>
              <a:rPr lang="es-ES_tradnl" sz="2000" b="1" dirty="0"/>
              <a:t>Puerta</a:t>
            </a:r>
            <a:r>
              <a:rPr lang="es-ES_tradnl" sz="2000" dirty="0"/>
              <a:t> recibe el mensaje </a:t>
            </a:r>
            <a:r>
              <a:rPr lang="es-ES_tradnl" sz="2000" b="1" dirty="0" err="1"/>
              <a:t>validarEntrada</a:t>
            </a:r>
            <a:r>
              <a:rPr lang="es-ES_tradnl" sz="2000" dirty="0"/>
              <a:t> con un </a:t>
            </a:r>
            <a:r>
              <a:rPr lang="es-ES_tradnl" sz="2000" dirty="0" err="1"/>
              <a:t>String</a:t>
            </a:r>
            <a:r>
              <a:rPr lang="es-ES_tradnl" sz="2000" dirty="0"/>
              <a:t> como parámetro.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0" name="Shape 257"/>
          <p:cNvSpPr/>
          <p:nvPr/>
        </p:nvSpPr>
        <p:spPr>
          <a:xfrm>
            <a:off x="3893400" y="4219560"/>
            <a:ext cx="309960" cy="413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image00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94338" y="2803949"/>
            <a:ext cx="8849630" cy="36577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97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161535" y="5689915"/>
            <a:ext cx="2057400" cy="365125"/>
          </a:xfrm>
        </p:spPr>
        <p:txBody>
          <a:bodyPr/>
          <a:lstStyle/>
          <a:p>
            <a:fld id="{D802D9E1-0DDA-174F-9155-A972C397A999}" type="slidenum">
              <a:rPr lang="es-ES_tradnl" smtClean="0"/>
              <a:pPr/>
              <a:t>54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0" name="Shape 257"/>
          <p:cNvSpPr/>
          <p:nvPr/>
        </p:nvSpPr>
        <p:spPr>
          <a:xfrm>
            <a:off x="2968367" y="3334051"/>
            <a:ext cx="309960" cy="413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image00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0656" y="802960"/>
            <a:ext cx="9022687" cy="380809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721" y="3660516"/>
            <a:ext cx="1845776" cy="27253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366" y="4234927"/>
            <a:ext cx="2944929" cy="50881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935" y="4717487"/>
            <a:ext cx="2200413" cy="62300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476" y="5260459"/>
            <a:ext cx="2091763" cy="46336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853" y="5743610"/>
            <a:ext cx="1992565" cy="59134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82493" y="5281945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¿cómo </a:t>
            </a:r>
            <a:r>
              <a:rPr lang="es-ES_tradnl" sz="2400" b="1"/>
              <a:t>modelamos el </a:t>
            </a:r>
            <a:r>
              <a:rPr lang="es-ES_tradnl" sz="2400" b="1" dirty="0" err="1"/>
              <a:t>if</a:t>
            </a:r>
            <a:r>
              <a:rPr lang="es-ES_tradnl" sz="2400" b="1" dirty="0"/>
              <a:t>/</a:t>
            </a:r>
            <a:r>
              <a:rPr lang="es-ES_tradnl" sz="2400" b="1" dirty="0" err="1"/>
              <a:t>else</a:t>
            </a:r>
            <a:r>
              <a:rPr lang="es-ES_tradnl" sz="2400" b="1" dirty="0"/>
              <a:t>?</a:t>
            </a:r>
          </a:p>
        </p:txBody>
      </p:sp>
    </p:spTree>
    <p:extLst>
      <p:ext uri="{BB962C8B-B14F-4D97-AF65-F5344CB8AC3E}">
        <p14:creationId xmlns="" xmlns:p14="http://schemas.microsoft.com/office/powerpoint/2010/main" val="112331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Se usan para representar </a:t>
            </a:r>
            <a:r>
              <a:rPr lang="es-ES" sz="2000" dirty="0" err="1"/>
              <a:t>if</a:t>
            </a:r>
            <a:r>
              <a:rPr lang="es-ES" sz="2000" dirty="0"/>
              <a:t>/</a:t>
            </a:r>
            <a:r>
              <a:rPr lang="es-ES" sz="2000" dirty="0" err="1"/>
              <a:t>else</a:t>
            </a:r>
            <a:r>
              <a:rPr lang="es-ES" sz="2000" dirty="0"/>
              <a:t>, </a:t>
            </a:r>
            <a:r>
              <a:rPr lang="es-ES" sz="2000" dirty="0" err="1"/>
              <a:t>while</a:t>
            </a:r>
            <a:r>
              <a:rPr lang="es-ES" sz="2000" dirty="0"/>
              <a:t>, </a:t>
            </a:r>
            <a:r>
              <a:rPr lang="es-ES" sz="2000" dirty="0" err="1"/>
              <a:t>for</a:t>
            </a:r>
            <a:r>
              <a:rPr lang="es-ES" sz="2000" dirty="0"/>
              <a:t>…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Operadores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Alt</a:t>
            </a:r>
            <a:r>
              <a:rPr lang="es-ES" sz="2000" dirty="0"/>
              <a:t>: es para múltiples fragmentos. Solo ejecuta el de la condición verdadera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Opt</a:t>
            </a:r>
            <a:r>
              <a:rPr lang="es-ES" sz="2000" dirty="0"/>
              <a:t>: un único fragmento que solo ejecuta cuando la condición es verdadera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 err="1"/>
              <a:t>Loop</a:t>
            </a:r>
            <a:r>
              <a:rPr lang="es-ES" sz="2000" dirty="0"/>
              <a:t>: es un fragmento que se ejecuta múltiples veces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55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 err="1"/>
              <a:t>Frames</a:t>
            </a:r>
            <a:endParaRPr lang="es-ES_tradnl" sz="3100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948" y="4696129"/>
            <a:ext cx="4838904" cy="18792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8533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00.png"/>
          <p:cNvPicPr/>
          <p:nvPr/>
        </p:nvPicPr>
        <p:blipFill rotWithShape="1">
          <a:blip r:embed="rId3"/>
          <a:srcRect l="47440" t="12831" b="21458"/>
          <a:stretch/>
        </p:blipFill>
        <p:spPr>
          <a:xfrm>
            <a:off x="0" y="3954922"/>
            <a:ext cx="2648607" cy="1941381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56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0" name="Shape 257"/>
          <p:cNvSpPr/>
          <p:nvPr/>
        </p:nvSpPr>
        <p:spPr>
          <a:xfrm>
            <a:off x="3893400" y="4219560"/>
            <a:ext cx="309960" cy="413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" name="image03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2270234" y="961697"/>
            <a:ext cx="6777096" cy="53600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895FDDF-206F-432B-A858-D4E5B039F509}"/>
              </a:ext>
            </a:extLst>
          </p:cNvPr>
          <p:cNvSpPr/>
          <p:nvPr/>
        </p:nvSpPr>
        <p:spPr>
          <a:xfrm>
            <a:off x="2144110" y="804041"/>
            <a:ext cx="2680138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00.png"/>
          <p:cNvPicPr/>
          <p:nvPr/>
        </p:nvPicPr>
        <p:blipFill rotWithShape="1">
          <a:blip r:embed="rId3"/>
          <a:srcRect r="54575"/>
          <a:stretch/>
        </p:blipFill>
        <p:spPr>
          <a:xfrm>
            <a:off x="96670" y="846438"/>
            <a:ext cx="3110684" cy="20701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7776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200" dirty="0"/>
              <a:t>Programación Orientada a Objetos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UML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1975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58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UML significa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Unified Module Language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Unified Modeling Language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Universal Module Language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/>
              <a:t>Universal Module Leveling</a:t>
            </a:r>
            <a:r>
              <a:rPr lang="es-ES_tradnl" sz="2400" dirty="0"/>
              <a:t> </a:t>
            </a:r>
            <a:endParaRPr lang="es-ES" sz="24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93" y="4199632"/>
            <a:ext cx="3561907" cy="23757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4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" y="442912"/>
            <a:ext cx="9144001" cy="807204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Programación Orientada a Objetos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Modelamiento con  UML (Concepto)</a:t>
            </a:r>
          </a:p>
        </p:txBody>
      </p:sp>
    </p:spTree>
    <p:extLst>
      <p:ext uri="{BB962C8B-B14F-4D97-AF65-F5344CB8AC3E}">
        <p14:creationId xmlns="" xmlns:p14="http://schemas.microsoft.com/office/powerpoint/2010/main" val="1722173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59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lnSpcReduction="10000"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¿Cuál de las siguientes afirmaciones es falsa acerca de UML? 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lenguaje estándar que permite la visualización, especificación, construcción y documentación de los elementos componentes de un sistema de software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método o proceso de desarrollo de software que combina lo mejor de las técnicas de modelado de: datos, negocios, objetos y componentes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UML es un lenguaje de modelado independiente del proceso de desarrollo a utilizar</a:t>
            </a:r>
            <a:r>
              <a:rPr lang="es-ES_tradnl" sz="2400" dirty="0"/>
              <a:t> </a:t>
            </a:r>
            <a:endParaRPr lang="es-ES" sz="2400" dirty="0"/>
          </a:p>
        </p:txBody>
      </p:sp>
    </p:spTree>
    <p:extLst>
      <p:ext uri="{BB962C8B-B14F-4D97-AF65-F5344CB8AC3E}">
        <p14:creationId xmlns="" xmlns:p14="http://schemas.microsoft.com/office/powerpoint/2010/main" val="50613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60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Un modelo ...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Ayuda a visualizar un sistema tal cual es o como deseamos que sea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Permite la descripción de la estructura o comportamiento de un sistema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Provee un patrón que facilita y guía la construcción de un sistema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Documenta las decisiones que han tomado los desarrolladores acerca del sistema</a:t>
            </a:r>
            <a:endParaRPr lang="es-ES_tradnl" sz="2400" dirty="0"/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AR" sz="2400" dirty="0"/>
              <a:t>Todas las anteriores</a:t>
            </a:r>
            <a:endParaRPr lang="es-ES" sz="2400" dirty="0"/>
          </a:p>
        </p:txBody>
      </p:sp>
    </p:spTree>
    <p:extLst>
      <p:ext uri="{BB962C8B-B14F-4D97-AF65-F5344CB8AC3E}">
        <p14:creationId xmlns="" xmlns:p14="http://schemas.microsoft.com/office/powerpoint/2010/main" val="4183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61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61" y="3306497"/>
            <a:ext cx="3561907" cy="2375792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¿Cuáles de los siguientes diagramas tiene una perspectiva estructural?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 err="1"/>
              <a:t>Diagrama</a:t>
            </a:r>
            <a:r>
              <a:rPr lang="en-US" sz="2400" dirty="0"/>
              <a:t> de </a:t>
            </a:r>
            <a:r>
              <a:rPr lang="en-US" sz="2400" dirty="0" err="1"/>
              <a:t>Casos</a:t>
            </a:r>
            <a:r>
              <a:rPr lang="en-US" sz="2400" dirty="0"/>
              <a:t> de </a:t>
            </a:r>
            <a:r>
              <a:rPr lang="en-US" sz="2400" dirty="0" err="1"/>
              <a:t>Uso</a:t>
            </a:r>
            <a:r>
              <a:rPr lang="en-US" sz="2400" dirty="0"/>
              <a:t> 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Secuencia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Colaboración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Clases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Transición de Estados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Ninguno de los anteriores  </a:t>
            </a:r>
            <a:endParaRPr lang="es-ES" sz="2400" dirty="0"/>
          </a:p>
        </p:txBody>
      </p:sp>
    </p:spTree>
    <p:extLst>
      <p:ext uri="{BB962C8B-B14F-4D97-AF65-F5344CB8AC3E}">
        <p14:creationId xmlns="" xmlns:p14="http://schemas.microsoft.com/office/powerpoint/2010/main" val="6886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62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61" y="3306497"/>
            <a:ext cx="3561907" cy="2375792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900000"/>
            <a:ext cx="7886700" cy="1220315"/>
          </a:xfrm>
        </p:spPr>
        <p:txBody>
          <a:bodyPr>
            <a:normAutofit/>
          </a:bodyPr>
          <a:lstStyle/>
          <a:p>
            <a:r>
              <a:rPr lang="es-ES_tradnl" b="1" dirty="0"/>
              <a:t>Conceptos de UML</a:t>
            </a:r>
            <a:endParaRPr lang="es-ES_tradnl" sz="28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400" dirty="0"/>
              <a:t>¿Cuáles de los siguientes diagramas tiene una perspectiva comportamental?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n-US" sz="2400" dirty="0" err="1"/>
              <a:t>Diagrama</a:t>
            </a:r>
            <a:r>
              <a:rPr lang="en-US" sz="2400" dirty="0"/>
              <a:t> de </a:t>
            </a:r>
            <a:r>
              <a:rPr lang="en-US" sz="2400" dirty="0" err="1"/>
              <a:t>Casos</a:t>
            </a:r>
            <a:r>
              <a:rPr lang="en-US" sz="2400" dirty="0"/>
              <a:t> de </a:t>
            </a:r>
            <a:r>
              <a:rPr lang="en-US" sz="2400" dirty="0" err="1"/>
              <a:t>Uso</a:t>
            </a:r>
            <a:r>
              <a:rPr lang="en-US" sz="2400" dirty="0"/>
              <a:t> </a:t>
            </a:r>
            <a:r>
              <a:rPr lang="es-ES_tradnl" sz="2400" dirty="0"/>
              <a:t>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Secuencia 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Colaboración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Clases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Diagrama de Transición de Estados</a:t>
            </a:r>
          </a:p>
          <a:p>
            <a:pPr marL="914400" lvl="4" indent="-457200">
              <a:spcBef>
                <a:spcPts val="1000"/>
              </a:spcBef>
              <a:buFont typeface="+mj-lt"/>
              <a:buAutoNum type="alphaUcPeriod"/>
            </a:pPr>
            <a:r>
              <a:rPr lang="es-ES_tradnl" sz="2400" dirty="0"/>
              <a:t>Ninguno de los anteriores  </a:t>
            </a:r>
            <a:endParaRPr lang="es-ES" sz="2400" dirty="0"/>
          </a:p>
        </p:txBody>
      </p:sp>
    </p:spTree>
    <p:extLst>
      <p:ext uri="{BB962C8B-B14F-4D97-AF65-F5344CB8AC3E}">
        <p14:creationId xmlns="" xmlns:p14="http://schemas.microsoft.com/office/powerpoint/2010/main" val="20711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63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Implemente las clases y los métodos Java que se describen en el siguiente diagrama de clases </a:t>
            </a:r>
            <a:r>
              <a:rPr lang="es-ES_tradnl" sz="2000" dirty="0"/>
              <a:t>(no es necesario implementar los cuerpos de los </a:t>
            </a:r>
            <a:r>
              <a:rPr lang="es-ES" sz="2000" dirty="0"/>
              <a:t>métodos)</a:t>
            </a:r>
            <a:r>
              <a:rPr lang="es-ES_tradnl" sz="2000" dirty="0"/>
              <a:t>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Ejercicio </a:t>
            </a:r>
            <a:r>
              <a:rPr lang="es-ES_tradnl" sz="2800" i="1" dirty="0" err="1"/>
              <a:t>GoT</a:t>
            </a:r>
            <a:endParaRPr lang="es-ES_tradnl" sz="31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16" y="2820417"/>
            <a:ext cx="6984968" cy="36909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151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64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Clases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Ejercicio Escuela de Magia</a:t>
            </a:r>
            <a:endParaRPr lang="es-ES_tradnl" sz="31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6" y="3070572"/>
            <a:ext cx="9144000" cy="3526118"/>
          </a:xfrm>
          <a:prstGeom prst="rect">
            <a:avLst/>
          </a:prstGeom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Implemente las clases y los métodos Java que se describen en el siguiente diagrama de clases </a:t>
            </a:r>
            <a:r>
              <a:rPr lang="es-ES_tradnl" sz="2000" dirty="0"/>
              <a:t>(no es necesario implementar los cuerpos de los </a:t>
            </a:r>
            <a:r>
              <a:rPr lang="es-ES" sz="2000" dirty="0"/>
              <a:t>métodos)</a:t>
            </a:r>
            <a:r>
              <a:rPr lang="es-ES_tradnl" sz="2000" dirty="0"/>
              <a:t>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="" xmlns:p14="http://schemas.microsoft.com/office/powerpoint/2010/main" val="20762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65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Ejercicio Sistema de Pagos</a:t>
            </a:r>
            <a:endParaRPr lang="es-ES_tradnl" sz="31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38223" y="2160000"/>
            <a:ext cx="9005777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Dado el siguiente diagrama de secuencia, implemente las clases y los métodos Java que se describen (hasta el grado de detalle que sea posible) </a:t>
            </a:r>
            <a:endParaRPr lang="es-ES_tradnl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pic>
        <p:nvPicPr>
          <p:cNvPr id="9" name="image0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572975" y="2831055"/>
            <a:ext cx="4136272" cy="3712326"/>
          </a:xfrm>
          <a:prstGeom prst="rect">
            <a:avLst/>
          </a:prstGeom>
          <a:ln/>
        </p:spPr>
      </p:pic>
    </p:spTree>
    <p:extLst>
      <p:ext uri="{BB962C8B-B14F-4D97-AF65-F5344CB8AC3E}">
        <p14:creationId xmlns="" xmlns:p14="http://schemas.microsoft.com/office/powerpoint/2010/main" val="17132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66</a:t>
            </a:fld>
            <a:endParaRPr lang="es-ES_tradnl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81050" y="1052400"/>
            <a:ext cx="7886700" cy="12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b="1" dirty="0"/>
              <a:t>Diagrama de Secuencia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Ejercicio Series</a:t>
            </a:r>
            <a:endParaRPr lang="es-ES_tradnl" sz="3100" i="1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38223" y="2160000"/>
            <a:ext cx="9005777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Dado el siguiente diagrama de secuencia, implemente las clases y los métodos Java que se describen (hasta el grado de detalle que sea posible) </a:t>
            </a:r>
            <a:endParaRPr lang="es-ES_tradnl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000" dirty="0"/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endParaRPr lang="es-ES" sz="2400" dirty="0"/>
          </a:p>
        </p:txBody>
      </p:sp>
      <p:pic>
        <p:nvPicPr>
          <p:cNvPr id="10" name="Imagen 9" descr="Secuencia.png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49" y="2780098"/>
            <a:ext cx="6562502" cy="382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4747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217222" y="0"/>
            <a:ext cx="9581323" cy="807204"/>
          </a:xfrm>
        </p:spPr>
        <p:txBody>
          <a:bodyPr>
            <a:normAutofit fontScale="90000"/>
          </a:bodyPr>
          <a:lstStyle/>
          <a:p>
            <a:r>
              <a:rPr lang="es-ES_tradnl"/>
              <a:t>Programación Orientada a Objetos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/>
              <a:t>Modelamiento con  UML (Repaso de Conceptos)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4011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Modelado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Repaso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68</a:t>
            </a:fld>
            <a:endParaRPr lang="es-ES_tradnl"/>
          </a:p>
        </p:txBody>
      </p:sp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15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sz="2400" dirty="0"/>
              <a:t>Un </a:t>
            </a:r>
            <a:r>
              <a:rPr lang="es-ES_tradnl" sz="2400" b="1" dirty="0"/>
              <a:t>modelo</a:t>
            </a:r>
            <a:r>
              <a:rPr lang="es-ES_tradnl" sz="2400" dirty="0"/>
              <a:t> es una simplificación de la realidad</a:t>
            </a:r>
          </a:p>
          <a:p>
            <a:r>
              <a:rPr lang="es-ES_tradnl" sz="2400" dirty="0"/>
              <a:t>Es un lenguaje de modelado usado en POO para: visualizar, especificar, construir y documentar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450138" y="3837684"/>
            <a:ext cx="3393863" cy="44211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200" dirty="0" err="1"/>
              <a:t>Diagramas</a:t>
            </a:r>
            <a:r>
              <a:rPr lang="en-US" altLang="es-ES_tradnl" sz="2200" dirty="0"/>
              <a:t> </a:t>
            </a:r>
            <a:r>
              <a:rPr lang="en-US" altLang="es-ES_tradnl" sz="2200" dirty="0" err="1"/>
              <a:t>Estructurales</a:t>
            </a:r>
            <a:endParaRPr lang="en-US" altLang="es-ES_tradnl" sz="22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clases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objetos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componentes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deployment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4733050" y="3847647"/>
            <a:ext cx="3960812" cy="442118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200" dirty="0" err="1"/>
              <a:t>Diagrama</a:t>
            </a:r>
            <a:r>
              <a:rPr lang="en-US" altLang="es-ES_tradnl" sz="2200" dirty="0"/>
              <a:t> </a:t>
            </a:r>
            <a:r>
              <a:rPr lang="en-US" altLang="es-ES_tradnl" sz="2200" dirty="0" err="1"/>
              <a:t>Comportamentales</a:t>
            </a:r>
            <a:endParaRPr lang="en-US" altLang="es-ES_tradnl" sz="22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casos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uso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secuencia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colaboraci</a:t>
            </a:r>
            <a:r>
              <a:rPr lang="es-ES" altLang="es-ES_tradnl" sz="2000" dirty="0" err="1"/>
              <a:t>ó</a:t>
            </a:r>
            <a:r>
              <a:rPr lang="en-US" altLang="es-ES_tradnl" sz="2000" dirty="0"/>
              <a:t>n</a:t>
            </a:r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transicion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estados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Clr>
                <a:srgbClr val="FFFFCC"/>
              </a:buClr>
              <a:buSzPct val="75000"/>
              <a:buFont typeface="Wingdings" charset="2"/>
              <a:buChar char=""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r>
              <a:rPr lang="en-US" altLang="es-ES_tradnl" sz="2000" dirty="0" err="1"/>
              <a:t>Diagrama</a:t>
            </a:r>
            <a:r>
              <a:rPr lang="en-US" altLang="es-ES_tradnl" sz="2000" dirty="0"/>
              <a:t> de </a:t>
            </a:r>
            <a:r>
              <a:rPr lang="en-US" altLang="es-ES_tradnl" sz="2000" dirty="0" err="1"/>
              <a:t>actividades</a:t>
            </a:r>
            <a:endParaRPr lang="en-US" altLang="es-ES_tradnl" sz="2000" dirty="0"/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buFontTx/>
              <a:buNone/>
              <a:tabLst>
                <a:tab pos="1077913" algn="l"/>
                <a:tab pos="2157413" algn="l"/>
                <a:tab pos="3236913" algn="l"/>
                <a:tab pos="4316413" algn="l"/>
                <a:tab pos="5395913" algn="l"/>
                <a:tab pos="6475413" algn="l"/>
                <a:tab pos="7554913" algn="l"/>
                <a:tab pos="8634413" algn="l"/>
                <a:tab pos="9715500" algn="l"/>
                <a:tab pos="10793413" algn="l"/>
              </a:tabLst>
            </a:pPr>
            <a:endParaRPr lang="en-US" altLang="es-ES_tradnl" sz="2000" dirty="0"/>
          </a:p>
        </p:txBody>
      </p:sp>
    </p:spTree>
    <p:extLst>
      <p:ext uri="{BB962C8B-B14F-4D97-AF65-F5344CB8AC3E}">
        <p14:creationId xmlns="" xmlns:p14="http://schemas.microsoft.com/office/powerpoint/2010/main" val="28152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Abstracción-Modelado</a:t>
            </a:r>
            <a:r>
              <a:rPr lang="es-AR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/>
            </a:r>
            <a:br>
              <a:rPr lang="es-AR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</a:t>
            </a:fld>
            <a:endParaRPr lang="es-ES_tradnl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Un </a:t>
            </a:r>
            <a:r>
              <a:rPr lang="es-ES_tradnl" b="1" dirty="0"/>
              <a:t>modelo</a:t>
            </a:r>
            <a:r>
              <a:rPr lang="es-ES_tradnl" dirty="0"/>
              <a:t> es una simplificación de la realidad</a:t>
            </a:r>
          </a:p>
          <a:p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41" y="3414994"/>
            <a:ext cx="6084317" cy="3096344"/>
          </a:xfrm>
          <a:prstGeom prst="rect">
            <a:avLst/>
          </a:prstGeom>
        </p:spPr>
      </p:pic>
      <p:sp>
        <p:nvSpPr>
          <p:cNvPr id="3" name="Flecha derecha 2"/>
          <p:cNvSpPr/>
          <p:nvPr/>
        </p:nvSpPr>
        <p:spPr>
          <a:xfrm>
            <a:off x="2573077" y="2917207"/>
            <a:ext cx="3147237" cy="51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Mayor </a:t>
            </a:r>
            <a:r>
              <a:rPr lang="en-US" dirty="0" err="1"/>
              <a:t>grado</a:t>
            </a:r>
            <a:r>
              <a:rPr lang="en-US" dirty="0"/>
              <a:t> de </a:t>
            </a:r>
            <a:r>
              <a:rPr lang="en-US" dirty="0" err="1"/>
              <a:t>detalle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735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UML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Diagrama de Clases - Repaso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69</a:t>
            </a:fld>
            <a:endParaRPr lang="es-ES_tradnl"/>
          </a:p>
        </p:txBody>
      </p:sp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Se utilizan para: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Explorar conceptos del dominio 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Analizar requerimientos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Mostrar el diseño detallado de software orientado a objetos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Generalmente contiene: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Clases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Interfaces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Relaciones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90" y="4221126"/>
            <a:ext cx="3213009" cy="23574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6493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UML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Diagrama de Clases - Repaso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70</a:t>
            </a:fld>
            <a:endParaRPr lang="es-ES_tradnl"/>
          </a:p>
        </p:txBody>
      </p:sp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Permiten representar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Nombre, atributos y operaciones de la clase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Accesibilidad de atributos y operaciones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Relaciones entre clases: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Asociación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Agregación 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Composición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Dependencia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Generalización</a:t>
            </a:r>
          </a:p>
          <a:p>
            <a:pPr marL="1200150" lvl="5" indent="-285750">
              <a:spcBef>
                <a:spcPts val="1000"/>
              </a:spcBef>
              <a:buFont typeface="Arial" charset="0"/>
              <a:buChar char="•"/>
            </a:pPr>
            <a:r>
              <a:rPr lang="es-ES_tradnl" sz="2400" dirty="0"/>
              <a:t>Realización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endParaRPr lang="es-ES_tradnl" sz="2400" dirty="0"/>
          </a:p>
        </p:txBody>
      </p:sp>
    </p:spTree>
    <p:extLst>
      <p:ext uri="{BB962C8B-B14F-4D97-AF65-F5344CB8AC3E}">
        <p14:creationId xmlns="" xmlns:p14="http://schemas.microsoft.com/office/powerpoint/2010/main" val="180556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Diagrama de Clases</a:t>
            </a:r>
            <a:r>
              <a:rPr lang="es-ES_tradnl" dirty="0"/>
              <a:t/>
            </a:r>
            <a:br>
              <a:rPr lang="es-ES_tradnl" dirty="0"/>
            </a:br>
            <a:r>
              <a:rPr lang="es-ES_tradnl" sz="2800" i="1" dirty="0"/>
              <a:t> Diagrama de Secuencia- Repaso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71</a:t>
            </a:fld>
            <a:endParaRPr lang="es-ES_tradnl"/>
          </a:p>
        </p:txBody>
      </p:sp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Se usan para modelar el flujo de control de una operación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Muestran los mensajes intercambiados entre un conjunto de objetos para realizar una tarea especifica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Hace énfasis en el orden en que se envían los mensajes </a:t>
            </a:r>
          </a:p>
          <a:p>
            <a:pPr marL="285750" lvl="3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Tiene 2 componentes principales: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Objetos</a:t>
            </a:r>
          </a:p>
          <a:p>
            <a:pPr marL="742950" lvl="4" indent="-285750">
              <a:spcBef>
                <a:spcPts val="1000"/>
              </a:spcBef>
              <a:buFont typeface="Arial" charset="0"/>
              <a:buChar char="•"/>
            </a:pPr>
            <a:r>
              <a:rPr lang="es-ES" sz="2000" dirty="0"/>
              <a:t>Mensajes</a:t>
            </a:r>
            <a:endParaRPr lang="es-ES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565" y="4003052"/>
            <a:ext cx="5508412" cy="25508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1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¿Por Qué Modelamos?</a:t>
            </a:r>
            <a:endParaRPr lang="es-ES_tradnl" sz="28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-1" y="6575425"/>
            <a:ext cx="4210493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7</a:t>
            </a:fld>
            <a:endParaRPr lang="es-ES_tradnl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r>
              <a:rPr lang="es-ES_tradnl" dirty="0"/>
              <a:t>Para visualizar un sistema como es, o como queremos que sea</a:t>
            </a:r>
          </a:p>
          <a:p>
            <a:r>
              <a:rPr lang="es-ES_tradnl" dirty="0"/>
              <a:t>Para especificar la estructura o  el comportamiento de un sistema</a:t>
            </a:r>
          </a:p>
          <a:p>
            <a:r>
              <a:rPr lang="es-ES_tradnl" dirty="0"/>
              <a:t>Nos brindan una plantilla que nos guía en la construcción del sistema </a:t>
            </a:r>
          </a:p>
          <a:p>
            <a:r>
              <a:rPr lang="es-ES_tradnl" dirty="0"/>
              <a:t>Documentan las decisiones que hemos tomado</a:t>
            </a:r>
          </a:p>
        </p:txBody>
      </p:sp>
    </p:spTree>
    <p:extLst>
      <p:ext uri="{BB962C8B-B14F-4D97-AF65-F5344CB8AC3E}">
        <p14:creationId xmlns="" xmlns:p14="http://schemas.microsoft.com/office/powerpoint/2010/main" val="1153188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UML</a:t>
            </a:r>
            <a:endParaRPr lang="es-ES_tradnl" sz="3100" i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D9E1-0DDA-174F-9155-A972C397A999}" type="slidenum">
              <a:rPr lang="es-ES_tradnl" smtClean="0"/>
              <a:pPr/>
              <a:t>8</a:t>
            </a:fld>
            <a:endParaRPr lang="es-ES_tradnl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28650" y="2160000"/>
            <a:ext cx="78867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UML son las siglas para </a:t>
            </a:r>
            <a:r>
              <a:rPr lang="es-ES_tradnl" sz="2400" dirty="0" err="1"/>
              <a:t>Unified</a:t>
            </a:r>
            <a:r>
              <a:rPr lang="es-ES_tradnl" sz="2400" dirty="0"/>
              <a:t> </a:t>
            </a:r>
            <a:r>
              <a:rPr lang="es-ES_tradnl" sz="2400" dirty="0" err="1"/>
              <a:t>Modeling</a:t>
            </a:r>
            <a:r>
              <a:rPr lang="es-ES_tradnl" sz="2400" dirty="0"/>
              <a:t> </a:t>
            </a:r>
            <a:r>
              <a:rPr lang="es-ES_tradnl" sz="2400" dirty="0" err="1"/>
              <a:t>Language</a:t>
            </a:r>
            <a:r>
              <a:rPr lang="es-ES_tradnl" sz="2400" dirty="0"/>
              <a:t> (Lenguaje de Modelado Unificado)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Es un lenguaje de modelado usado en POO para:</a:t>
            </a:r>
          </a:p>
          <a:p>
            <a:pPr lvl="1"/>
            <a:r>
              <a:rPr lang="es-ES_tradnl" sz="2000" dirty="0"/>
              <a:t>Visualizar</a:t>
            </a:r>
          </a:p>
          <a:p>
            <a:pPr lvl="1"/>
            <a:r>
              <a:rPr lang="es-ES_tradnl" sz="2000" dirty="0"/>
              <a:t>Especificar</a:t>
            </a:r>
          </a:p>
          <a:p>
            <a:pPr lvl="1"/>
            <a:r>
              <a:rPr lang="es-ES_tradnl" sz="2000" dirty="0"/>
              <a:t>Construir</a:t>
            </a:r>
          </a:p>
          <a:p>
            <a:pPr lvl="1"/>
            <a:r>
              <a:rPr lang="es-ES_tradnl" sz="2000" dirty="0"/>
              <a:t>Documentar</a:t>
            </a:r>
          </a:p>
          <a:p>
            <a:r>
              <a:rPr lang="es-ES_tradnl" sz="2400" dirty="0"/>
              <a:t>Puede ser utilizado en todo el ciclo de vida del desarrollo de software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255" y="4912242"/>
            <a:ext cx="2249446" cy="1599096"/>
          </a:xfrm>
          <a:prstGeom prst="rect">
            <a:avLst/>
          </a:prstGeom>
        </p:spPr>
      </p:pic>
      <p:sp>
        <p:nvSpPr>
          <p:cNvPr id="1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575425"/>
            <a:ext cx="3689498" cy="365125"/>
          </a:xfrm>
        </p:spPr>
        <p:txBody>
          <a:bodyPr/>
          <a:lstStyle/>
          <a:p>
            <a:r>
              <a:rPr lang="es-ES_tradnl" dirty="0"/>
              <a:t>Módulo 2: Programación Orientada a Objetos</a:t>
            </a:r>
          </a:p>
        </p:txBody>
      </p:sp>
    </p:spTree>
    <p:extLst>
      <p:ext uri="{BB962C8B-B14F-4D97-AF65-F5344CB8AC3E}">
        <p14:creationId xmlns="" xmlns:p14="http://schemas.microsoft.com/office/powerpoint/2010/main" val="1746767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8542</TotalTime>
  <Words>3374</Words>
  <Application>Microsoft Office PowerPoint</Application>
  <PresentationFormat>Presentación en pantalla (4:3)</PresentationFormat>
  <Paragraphs>629</Paragraphs>
  <Slides>72</Slides>
  <Notes>51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3" baseType="lpstr">
      <vt:lpstr>Tema de Office</vt:lpstr>
      <vt:lpstr>Programación Orientada a Objetos</vt:lpstr>
      <vt:lpstr>Modificadores de acceso</vt:lpstr>
      <vt:lpstr>Modificadores de acceso</vt:lpstr>
      <vt:lpstr>Sobrescritura</vt:lpstr>
      <vt:lpstr>Super</vt:lpstr>
      <vt:lpstr>Programación Orientada a Objetos</vt:lpstr>
      <vt:lpstr>Abstracción-Modelado </vt:lpstr>
      <vt:lpstr>¿Por Qué Modelamos?</vt:lpstr>
      <vt:lpstr>UML</vt:lpstr>
      <vt:lpstr>UML</vt:lpstr>
      <vt:lpstr>Organización de Modelos</vt:lpstr>
      <vt:lpstr>Diagramas UML 1.4</vt:lpstr>
      <vt:lpstr>Diagramas UML 2.0</vt:lpstr>
      <vt:lpstr>Diagramas de UML  Diagrama de Clases – Descripción Breve</vt:lpstr>
      <vt:lpstr>Diagramas de UML  Diagrama de Objetos – Descripción Breve</vt:lpstr>
      <vt:lpstr>Diagramas de UML  Diagrama de Componentes – Descripción Breve</vt:lpstr>
      <vt:lpstr>Diagramas de UML  Diagrama de Estructura Compuesta – Descripción Breve</vt:lpstr>
      <vt:lpstr>Diagramas de UML  Diagrama de Paquetes – Descripción Breve</vt:lpstr>
      <vt:lpstr>Diagramas de UML  Diagrama de Casos de Uso – Descripción Breve</vt:lpstr>
      <vt:lpstr>Diagramas de UML  Diagrama de Secuencia – Descripción Breve</vt:lpstr>
      <vt:lpstr>Diagramas de UML  Diagrama de Comunicación – Descripción Breve</vt:lpstr>
      <vt:lpstr>Diagramas de UML  Diagrama de Transición de Estados – Descripción Breve</vt:lpstr>
      <vt:lpstr>Diagramas de UML  Diagrama de Actividades – Descripción Breve</vt:lpstr>
      <vt:lpstr>Diagrama de Clases</vt:lpstr>
      <vt:lpstr>Clases</vt:lpstr>
      <vt:lpstr>Representación Gráfica</vt:lpstr>
      <vt:lpstr>Mayor Detalle de la Clase</vt:lpstr>
      <vt:lpstr>Relaciones entre Clases</vt:lpstr>
      <vt:lpstr>¿Cuándo se Relacionan 2 Clases?</vt:lpstr>
      <vt:lpstr>Relación de Asociación</vt:lpstr>
      <vt:lpstr>Adornos de Asociaciones</vt:lpstr>
      <vt:lpstr>Adornos de Asociaciones</vt:lpstr>
      <vt:lpstr>Relación de Agregación</vt:lpstr>
      <vt:lpstr>Relación de Composición</vt:lpstr>
      <vt:lpstr>Relación de Dependencia</vt:lpstr>
      <vt:lpstr>Relación de Dependencia</vt:lpstr>
      <vt:lpstr>Relación de Generalización</vt:lpstr>
      <vt:lpstr>Relación de Generalización</vt:lpstr>
      <vt:lpstr>Relación de Realización</vt:lpstr>
      <vt:lpstr>Implementando desde el Diagrama</vt:lpstr>
      <vt:lpstr>Diapositiva 40</vt:lpstr>
      <vt:lpstr>Diapositiva 41</vt:lpstr>
      <vt:lpstr>Implementando desde el Diagrama</vt:lpstr>
      <vt:lpstr>Implementando desde el Diagrama</vt:lpstr>
      <vt:lpstr>Implementando desde el Diagrama</vt:lpstr>
      <vt:lpstr>Implementando desde el Diagrama</vt:lpstr>
      <vt:lpstr>Implementando desde el Diagrama</vt:lpstr>
      <vt:lpstr>Implementando desde el Diagrama</vt:lpstr>
      <vt:lpstr>Implementando desde el Diagrama</vt:lpstr>
      <vt:lpstr>Implementando desde el Diagrama</vt:lpstr>
      <vt:lpstr>Diapositiva 50</vt:lpstr>
      <vt:lpstr>Diapositiva 51</vt:lpstr>
      <vt:lpstr>Diapositiva 52</vt:lpstr>
      <vt:lpstr>Implementando desde el Diagrama</vt:lpstr>
      <vt:lpstr>Diapositiva 54</vt:lpstr>
      <vt:lpstr>Diapositiva 55</vt:lpstr>
      <vt:lpstr>Diapositiva 56</vt:lpstr>
      <vt:lpstr>Programación Orientada a Objetos</vt:lpstr>
      <vt:lpstr>Conceptos de UML</vt:lpstr>
      <vt:lpstr>Conceptos de UML</vt:lpstr>
      <vt:lpstr>Conceptos de UML</vt:lpstr>
      <vt:lpstr>Conceptos de UML</vt:lpstr>
      <vt:lpstr>Conceptos de UML</vt:lpstr>
      <vt:lpstr>Diapositiva 63</vt:lpstr>
      <vt:lpstr>Diapositiva 64</vt:lpstr>
      <vt:lpstr>Diapositiva 65</vt:lpstr>
      <vt:lpstr>Diapositiva 66</vt:lpstr>
      <vt:lpstr>Programación Orientada a Objetos</vt:lpstr>
      <vt:lpstr>Modelado Repaso</vt:lpstr>
      <vt:lpstr>UML Diagrama de Clases - Repaso</vt:lpstr>
      <vt:lpstr>UML Diagrama de Clases - Repaso</vt:lpstr>
      <vt:lpstr>Diagrama de Clases  Diagrama de Secuencia- Repaso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Rago</dc:creator>
  <cp:lastModifiedBy>sebrod</cp:lastModifiedBy>
  <cp:revision>199</cp:revision>
  <dcterms:created xsi:type="dcterms:W3CDTF">2017-06-08T19:02:43Z</dcterms:created>
  <dcterms:modified xsi:type="dcterms:W3CDTF">2018-07-20T16:21:04Z</dcterms:modified>
</cp:coreProperties>
</file>